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21"/>
  </p:notesMasterIdLst>
  <p:sldIdLst>
    <p:sldId id="281" r:id="rId3"/>
    <p:sldId id="278" r:id="rId4"/>
    <p:sldId id="271" r:id="rId5"/>
    <p:sldId id="1850" r:id="rId6"/>
    <p:sldId id="295" r:id="rId7"/>
    <p:sldId id="288" r:id="rId8"/>
    <p:sldId id="1838" r:id="rId9"/>
    <p:sldId id="293" r:id="rId10"/>
    <p:sldId id="292" r:id="rId11"/>
    <p:sldId id="296" r:id="rId12"/>
    <p:sldId id="1847" r:id="rId13"/>
    <p:sldId id="298" r:id="rId14"/>
    <p:sldId id="1839" r:id="rId15"/>
    <p:sldId id="1827" r:id="rId16"/>
    <p:sldId id="1855" r:id="rId17"/>
    <p:sldId id="1840" r:id="rId18"/>
    <p:sldId id="1849" r:id="rId19"/>
    <p:sldId id="1842"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404B3-E4D0-99D1-BA26-381D0A65A2D9}" name="My Sellberg" initials="MS" userId="b7f9853e81877c2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Jenny Kangas" initials="JK" lastIdx="9" clrIdx="1">
    <p:extLst>
      <p:ext uri="{19B8F6BF-5375-455C-9EA6-DF929625EA0E}">
        <p15:presenceInfo xmlns:p15="http://schemas.microsoft.com/office/powerpoint/2012/main" userId="a4d3ed76c96b03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263"/>
    <a:srgbClr val="D3E0DE"/>
    <a:srgbClr val="A2C17A"/>
    <a:srgbClr val="F8B700"/>
    <a:srgbClr val="E56973"/>
    <a:srgbClr val="4A5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64407" autoAdjust="0"/>
  </p:normalViewPr>
  <p:slideViewPr>
    <p:cSldViewPr snapToGrid="0">
      <p:cViewPr varScale="1">
        <p:scale>
          <a:sx n="63" d="100"/>
          <a:sy n="63" d="100"/>
        </p:scale>
        <p:origin x="810" y="2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3B51F-E204-4F6A-AC18-A9ECB71BEF6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sv-SE"/>
        </a:p>
      </dgm:t>
    </dgm:pt>
    <dgm:pt modelId="{FCA5B63B-2852-4C3E-8ECC-82E5035C7E85}">
      <dgm:prSet phldrT="[Text]"/>
      <dgm:spPr/>
      <dgm:t>
        <a:bodyPr/>
        <a:lstStyle/>
        <a:p>
          <a:r>
            <a:rPr lang="sv-SE" dirty="0"/>
            <a:t>Funktionellt deltagande</a:t>
          </a:r>
        </a:p>
      </dgm:t>
    </dgm:pt>
    <dgm:pt modelId="{F6766DA9-5AB7-47DF-A515-E2EBC5ADC199}" type="parTrans" cxnId="{32F033C5-25F5-42C6-9C8A-B2FEE58BDBF6}">
      <dgm:prSet/>
      <dgm:spPr/>
      <dgm:t>
        <a:bodyPr/>
        <a:lstStyle/>
        <a:p>
          <a:endParaRPr lang="sv-SE"/>
        </a:p>
      </dgm:t>
    </dgm:pt>
    <dgm:pt modelId="{27D12CE9-966B-435F-AC07-BF5DBF149ECA}" type="sibTrans" cxnId="{32F033C5-25F5-42C6-9C8A-B2FEE58BDBF6}">
      <dgm:prSet/>
      <dgm:spPr/>
      <dgm:t>
        <a:bodyPr/>
        <a:lstStyle/>
        <a:p>
          <a:endParaRPr lang="sv-SE"/>
        </a:p>
      </dgm:t>
    </dgm:pt>
    <dgm:pt modelId="{4A1DE7B3-4D59-4AC7-9F56-B3498189D13F}">
      <dgm:prSet phldrT="[Text]"/>
      <dgm:spPr/>
      <dgm:t>
        <a:bodyPr/>
        <a:lstStyle/>
        <a:p>
          <a:r>
            <a:rPr lang="sv-SE"/>
            <a:t>Deltagande under samverkan</a:t>
          </a:r>
          <a:endParaRPr lang="sv-SE" dirty="0"/>
        </a:p>
      </dgm:t>
    </dgm:pt>
    <dgm:pt modelId="{E0E90493-F394-4CAF-BBA2-80A5DC447F39}" type="parTrans" cxnId="{866D5E7F-C6AB-4CFF-BB67-5A71294D7641}">
      <dgm:prSet/>
      <dgm:spPr/>
      <dgm:t>
        <a:bodyPr/>
        <a:lstStyle/>
        <a:p>
          <a:endParaRPr lang="sv-SE"/>
        </a:p>
      </dgm:t>
    </dgm:pt>
    <dgm:pt modelId="{6E141FE8-B53C-43C3-8E28-ECDA33EA98B1}" type="sibTrans" cxnId="{866D5E7F-C6AB-4CFF-BB67-5A71294D7641}">
      <dgm:prSet/>
      <dgm:spPr/>
      <dgm:t>
        <a:bodyPr/>
        <a:lstStyle/>
        <a:p>
          <a:endParaRPr lang="sv-SE"/>
        </a:p>
      </dgm:t>
    </dgm:pt>
    <dgm:pt modelId="{D94F611F-F695-45EC-9162-240B8824A5EC}">
      <dgm:prSet phldrT="[Text]"/>
      <dgm:spPr/>
      <dgm:t>
        <a:bodyPr/>
        <a:lstStyle/>
        <a:p>
          <a:r>
            <a:rPr lang="sv-SE" dirty="0"/>
            <a:t>Självstyrande</a:t>
          </a:r>
        </a:p>
      </dgm:t>
    </dgm:pt>
    <dgm:pt modelId="{1212F049-3D24-4341-9CEF-121D7654DBDE}" type="parTrans" cxnId="{1D601FBB-D729-45B6-942F-944D8C88BF34}">
      <dgm:prSet/>
      <dgm:spPr/>
      <dgm:t>
        <a:bodyPr/>
        <a:lstStyle/>
        <a:p>
          <a:endParaRPr lang="sv-SE"/>
        </a:p>
      </dgm:t>
    </dgm:pt>
    <dgm:pt modelId="{B506125D-7D7B-4950-86AC-801465710FC1}" type="sibTrans" cxnId="{1D601FBB-D729-45B6-942F-944D8C88BF34}">
      <dgm:prSet/>
      <dgm:spPr/>
      <dgm:t>
        <a:bodyPr/>
        <a:lstStyle/>
        <a:p>
          <a:endParaRPr lang="sv-SE"/>
        </a:p>
      </dgm:t>
    </dgm:pt>
    <dgm:pt modelId="{B037DF22-8E05-45A2-ABFD-E3EA0E2C36AB}">
      <dgm:prSet/>
      <dgm:spPr/>
      <dgm:t>
        <a:bodyPr/>
        <a:lstStyle/>
        <a:p>
          <a:r>
            <a:rPr lang="sv-SE" dirty="0"/>
            <a:t>Deltagande genom uppmuntran</a:t>
          </a:r>
        </a:p>
      </dgm:t>
    </dgm:pt>
    <dgm:pt modelId="{D05D7BEF-CDAD-4CB6-9E29-9ECD5C0A0A6F}" type="parTrans" cxnId="{9A7205E3-AA3E-4404-9637-9DF0AC6C5319}">
      <dgm:prSet/>
      <dgm:spPr/>
      <dgm:t>
        <a:bodyPr/>
        <a:lstStyle/>
        <a:p>
          <a:endParaRPr lang="sv-SE"/>
        </a:p>
      </dgm:t>
    </dgm:pt>
    <dgm:pt modelId="{CB6F4333-CDE1-4247-9527-A1B6651CF6E2}" type="sibTrans" cxnId="{9A7205E3-AA3E-4404-9637-9DF0AC6C5319}">
      <dgm:prSet/>
      <dgm:spPr/>
      <dgm:t>
        <a:bodyPr/>
        <a:lstStyle/>
        <a:p>
          <a:endParaRPr lang="sv-SE"/>
        </a:p>
      </dgm:t>
    </dgm:pt>
    <dgm:pt modelId="{8228524A-67AD-44E3-82D4-A92B6D8929FD}">
      <dgm:prSet/>
      <dgm:spPr/>
      <dgm:t>
        <a:bodyPr/>
        <a:lstStyle/>
        <a:p>
          <a:r>
            <a:rPr lang="sv-SE" dirty="0"/>
            <a:t>Deltagande genom rådfrågande</a:t>
          </a:r>
        </a:p>
      </dgm:t>
    </dgm:pt>
    <dgm:pt modelId="{1A1F2642-3E0F-428A-BA80-9097B57B4D87}" type="parTrans" cxnId="{7F5AB9A5-5435-455C-8A4F-32F73A97A882}">
      <dgm:prSet/>
      <dgm:spPr/>
      <dgm:t>
        <a:bodyPr/>
        <a:lstStyle/>
        <a:p>
          <a:endParaRPr lang="sv-SE"/>
        </a:p>
      </dgm:t>
    </dgm:pt>
    <dgm:pt modelId="{810D61B2-3340-4B28-A36D-4B7B07DCF601}" type="sibTrans" cxnId="{7F5AB9A5-5435-455C-8A4F-32F73A97A882}">
      <dgm:prSet/>
      <dgm:spPr/>
      <dgm:t>
        <a:bodyPr/>
        <a:lstStyle/>
        <a:p>
          <a:endParaRPr lang="sv-SE"/>
        </a:p>
      </dgm:t>
    </dgm:pt>
    <dgm:pt modelId="{CFD5D7B9-EBE2-4D29-A2EB-BBC21E27C12A}">
      <dgm:prSet/>
      <dgm:spPr/>
      <dgm:t>
        <a:bodyPr/>
        <a:lstStyle/>
        <a:p>
          <a:r>
            <a:rPr lang="sv-SE" dirty="0"/>
            <a:t>Passivt deltagande</a:t>
          </a:r>
        </a:p>
      </dgm:t>
    </dgm:pt>
    <dgm:pt modelId="{57B0882E-4F21-44E5-9AF4-DAF503255282}" type="parTrans" cxnId="{FDAD2426-3061-4589-8590-CD4F79CBB12A}">
      <dgm:prSet/>
      <dgm:spPr/>
      <dgm:t>
        <a:bodyPr/>
        <a:lstStyle/>
        <a:p>
          <a:endParaRPr lang="sv-SE"/>
        </a:p>
      </dgm:t>
    </dgm:pt>
    <dgm:pt modelId="{CB850320-8568-43CF-8265-DB6ED680DCE4}" type="sibTrans" cxnId="{FDAD2426-3061-4589-8590-CD4F79CBB12A}">
      <dgm:prSet/>
      <dgm:spPr/>
      <dgm:t>
        <a:bodyPr/>
        <a:lstStyle/>
        <a:p>
          <a:endParaRPr lang="sv-SE"/>
        </a:p>
      </dgm:t>
    </dgm:pt>
    <dgm:pt modelId="{8ADF8C4A-FFAA-4AAF-A0CC-884AA9028CDE}">
      <dgm:prSet/>
      <dgm:spPr/>
      <dgm:t>
        <a:bodyPr/>
        <a:lstStyle/>
        <a:p>
          <a:r>
            <a:rPr lang="sv-SE" dirty="0"/>
            <a:t>Manipulativt deltagande</a:t>
          </a:r>
        </a:p>
      </dgm:t>
    </dgm:pt>
    <dgm:pt modelId="{55B836C4-8FA2-463A-B6FB-0DF473D4EB71}" type="parTrans" cxnId="{E90466CC-2957-48E8-BF6C-AA95B15C63AB}">
      <dgm:prSet/>
      <dgm:spPr/>
      <dgm:t>
        <a:bodyPr/>
        <a:lstStyle/>
        <a:p>
          <a:endParaRPr lang="sv-SE"/>
        </a:p>
      </dgm:t>
    </dgm:pt>
    <dgm:pt modelId="{C45A6C0E-E9D7-4325-A1A6-C3E911E052BD}" type="sibTrans" cxnId="{E90466CC-2957-48E8-BF6C-AA95B15C63AB}">
      <dgm:prSet/>
      <dgm:spPr/>
      <dgm:t>
        <a:bodyPr/>
        <a:lstStyle/>
        <a:p>
          <a:endParaRPr lang="sv-SE"/>
        </a:p>
      </dgm:t>
    </dgm:pt>
    <dgm:pt modelId="{F3D06075-4CF7-4DFB-8EB5-A35DB27E9649}" type="pres">
      <dgm:prSet presAssocID="{68E3B51F-E204-4F6A-AC18-A9ECB71BEF6B}" presName="rootnode" presStyleCnt="0">
        <dgm:presLayoutVars>
          <dgm:chMax/>
          <dgm:chPref/>
          <dgm:dir/>
          <dgm:animLvl val="lvl"/>
        </dgm:presLayoutVars>
      </dgm:prSet>
      <dgm:spPr/>
    </dgm:pt>
    <dgm:pt modelId="{9933FB08-A8AA-442E-B53B-EE2F4E43AB61}" type="pres">
      <dgm:prSet presAssocID="{8ADF8C4A-FFAA-4AAF-A0CC-884AA9028CDE}" presName="composite" presStyleCnt="0"/>
      <dgm:spPr/>
    </dgm:pt>
    <dgm:pt modelId="{AD0FF57A-A829-4B80-B16B-D3E017FAC23F}" type="pres">
      <dgm:prSet presAssocID="{8ADF8C4A-FFAA-4AAF-A0CC-884AA9028CDE}" presName="LShape" presStyleLbl="alignNode1" presStyleIdx="0" presStyleCnt="13"/>
      <dgm:spPr/>
    </dgm:pt>
    <dgm:pt modelId="{C34724C3-6667-4C0C-B2A8-3CA4C6E97964}" type="pres">
      <dgm:prSet presAssocID="{8ADF8C4A-FFAA-4AAF-A0CC-884AA9028CDE}" presName="ParentText" presStyleLbl="revTx" presStyleIdx="0" presStyleCnt="7">
        <dgm:presLayoutVars>
          <dgm:chMax val="0"/>
          <dgm:chPref val="0"/>
          <dgm:bulletEnabled val="1"/>
        </dgm:presLayoutVars>
      </dgm:prSet>
      <dgm:spPr/>
    </dgm:pt>
    <dgm:pt modelId="{A81EB9CE-247B-4EE1-B532-677F1B68A3D6}" type="pres">
      <dgm:prSet presAssocID="{8ADF8C4A-FFAA-4AAF-A0CC-884AA9028CDE}" presName="Triangle" presStyleLbl="alignNode1" presStyleIdx="1" presStyleCnt="13"/>
      <dgm:spPr/>
    </dgm:pt>
    <dgm:pt modelId="{59883A27-5BDC-4AC0-9434-8E92C4D01D83}" type="pres">
      <dgm:prSet presAssocID="{C45A6C0E-E9D7-4325-A1A6-C3E911E052BD}" presName="sibTrans" presStyleCnt="0"/>
      <dgm:spPr/>
    </dgm:pt>
    <dgm:pt modelId="{92C28575-0FC0-4E3C-A07D-08EE69D9CFAA}" type="pres">
      <dgm:prSet presAssocID="{C45A6C0E-E9D7-4325-A1A6-C3E911E052BD}" presName="space" presStyleCnt="0"/>
      <dgm:spPr/>
    </dgm:pt>
    <dgm:pt modelId="{679EC3BD-3503-44EB-881B-C9A53D176829}" type="pres">
      <dgm:prSet presAssocID="{CFD5D7B9-EBE2-4D29-A2EB-BBC21E27C12A}" presName="composite" presStyleCnt="0"/>
      <dgm:spPr/>
    </dgm:pt>
    <dgm:pt modelId="{7EEFD003-9DD1-48C2-95BD-C8640176609A}" type="pres">
      <dgm:prSet presAssocID="{CFD5D7B9-EBE2-4D29-A2EB-BBC21E27C12A}" presName="LShape" presStyleLbl="alignNode1" presStyleIdx="2" presStyleCnt="13"/>
      <dgm:spPr/>
    </dgm:pt>
    <dgm:pt modelId="{B27A53EC-E795-4BDC-8BF4-B1DD084A2E1C}" type="pres">
      <dgm:prSet presAssocID="{CFD5D7B9-EBE2-4D29-A2EB-BBC21E27C12A}" presName="ParentText" presStyleLbl="revTx" presStyleIdx="1" presStyleCnt="7">
        <dgm:presLayoutVars>
          <dgm:chMax val="0"/>
          <dgm:chPref val="0"/>
          <dgm:bulletEnabled val="1"/>
        </dgm:presLayoutVars>
      </dgm:prSet>
      <dgm:spPr/>
    </dgm:pt>
    <dgm:pt modelId="{EAE7A360-9380-4D58-8803-3ED6BE1F8467}" type="pres">
      <dgm:prSet presAssocID="{CFD5D7B9-EBE2-4D29-A2EB-BBC21E27C12A}" presName="Triangle" presStyleLbl="alignNode1" presStyleIdx="3" presStyleCnt="13"/>
      <dgm:spPr/>
    </dgm:pt>
    <dgm:pt modelId="{D0ACD4BE-6CC6-4288-9FC9-12954D8FACF5}" type="pres">
      <dgm:prSet presAssocID="{CB850320-8568-43CF-8265-DB6ED680DCE4}" presName="sibTrans" presStyleCnt="0"/>
      <dgm:spPr/>
    </dgm:pt>
    <dgm:pt modelId="{5A5BFE35-4B33-44ED-9D83-FD07570483FC}" type="pres">
      <dgm:prSet presAssocID="{CB850320-8568-43CF-8265-DB6ED680DCE4}" presName="space" presStyleCnt="0"/>
      <dgm:spPr/>
    </dgm:pt>
    <dgm:pt modelId="{20E83791-2410-4992-BF01-DE07817E94BB}" type="pres">
      <dgm:prSet presAssocID="{8228524A-67AD-44E3-82D4-A92B6D8929FD}" presName="composite" presStyleCnt="0"/>
      <dgm:spPr/>
    </dgm:pt>
    <dgm:pt modelId="{AB5ACB2C-1423-4DEC-86AF-AD31DCB88A47}" type="pres">
      <dgm:prSet presAssocID="{8228524A-67AD-44E3-82D4-A92B6D8929FD}" presName="LShape" presStyleLbl="alignNode1" presStyleIdx="4" presStyleCnt="13"/>
      <dgm:spPr/>
    </dgm:pt>
    <dgm:pt modelId="{747B8EB4-AAF1-4262-853B-31192176575D}" type="pres">
      <dgm:prSet presAssocID="{8228524A-67AD-44E3-82D4-A92B6D8929FD}" presName="ParentText" presStyleLbl="revTx" presStyleIdx="2" presStyleCnt="7">
        <dgm:presLayoutVars>
          <dgm:chMax val="0"/>
          <dgm:chPref val="0"/>
          <dgm:bulletEnabled val="1"/>
        </dgm:presLayoutVars>
      </dgm:prSet>
      <dgm:spPr/>
    </dgm:pt>
    <dgm:pt modelId="{9FAE5F50-5B25-493A-9195-28EBDD6D14F3}" type="pres">
      <dgm:prSet presAssocID="{8228524A-67AD-44E3-82D4-A92B6D8929FD}" presName="Triangle" presStyleLbl="alignNode1" presStyleIdx="5" presStyleCnt="13"/>
      <dgm:spPr/>
    </dgm:pt>
    <dgm:pt modelId="{FB648339-77AA-4BF5-816C-EF8776EC965B}" type="pres">
      <dgm:prSet presAssocID="{810D61B2-3340-4B28-A36D-4B7B07DCF601}" presName="sibTrans" presStyleCnt="0"/>
      <dgm:spPr/>
    </dgm:pt>
    <dgm:pt modelId="{0E498734-EA21-40F9-A186-77D12684F228}" type="pres">
      <dgm:prSet presAssocID="{810D61B2-3340-4B28-A36D-4B7B07DCF601}" presName="space" presStyleCnt="0"/>
      <dgm:spPr/>
    </dgm:pt>
    <dgm:pt modelId="{7138AB71-2B43-4BDF-A466-1D7B6B5D2592}" type="pres">
      <dgm:prSet presAssocID="{B037DF22-8E05-45A2-ABFD-E3EA0E2C36AB}" presName="composite" presStyleCnt="0"/>
      <dgm:spPr/>
    </dgm:pt>
    <dgm:pt modelId="{A646B305-CA2A-45A0-81E5-2ADE217E982E}" type="pres">
      <dgm:prSet presAssocID="{B037DF22-8E05-45A2-ABFD-E3EA0E2C36AB}" presName="LShape" presStyleLbl="alignNode1" presStyleIdx="6" presStyleCnt="13"/>
      <dgm:spPr/>
    </dgm:pt>
    <dgm:pt modelId="{B708857C-BDBD-4AD6-B27B-8C0B94766565}" type="pres">
      <dgm:prSet presAssocID="{B037DF22-8E05-45A2-ABFD-E3EA0E2C36AB}" presName="ParentText" presStyleLbl="revTx" presStyleIdx="3" presStyleCnt="7">
        <dgm:presLayoutVars>
          <dgm:chMax val="0"/>
          <dgm:chPref val="0"/>
          <dgm:bulletEnabled val="1"/>
        </dgm:presLayoutVars>
      </dgm:prSet>
      <dgm:spPr/>
    </dgm:pt>
    <dgm:pt modelId="{DDB70CFA-C2D6-4EF8-A614-7488A33684E1}" type="pres">
      <dgm:prSet presAssocID="{B037DF22-8E05-45A2-ABFD-E3EA0E2C36AB}" presName="Triangle" presStyleLbl="alignNode1" presStyleIdx="7" presStyleCnt="13"/>
      <dgm:spPr/>
    </dgm:pt>
    <dgm:pt modelId="{90ABFAB5-5A50-4160-A881-25E4E987F891}" type="pres">
      <dgm:prSet presAssocID="{CB6F4333-CDE1-4247-9527-A1B6651CF6E2}" presName="sibTrans" presStyleCnt="0"/>
      <dgm:spPr/>
    </dgm:pt>
    <dgm:pt modelId="{E59588F5-6E45-4005-A1D4-B47FAD7108DE}" type="pres">
      <dgm:prSet presAssocID="{CB6F4333-CDE1-4247-9527-A1B6651CF6E2}" presName="space" presStyleCnt="0"/>
      <dgm:spPr/>
    </dgm:pt>
    <dgm:pt modelId="{4B7529C2-E827-47B5-B836-C11B24937853}" type="pres">
      <dgm:prSet presAssocID="{FCA5B63B-2852-4C3E-8ECC-82E5035C7E85}" presName="composite" presStyleCnt="0"/>
      <dgm:spPr/>
    </dgm:pt>
    <dgm:pt modelId="{A7D1669A-BAF6-4CA0-BF75-5A744F1E6434}" type="pres">
      <dgm:prSet presAssocID="{FCA5B63B-2852-4C3E-8ECC-82E5035C7E85}" presName="LShape" presStyleLbl="alignNode1" presStyleIdx="8" presStyleCnt="13"/>
      <dgm:spPr/>
    </dgm:pt>
    <dgm:pt modelId="{F953497C-1582-40DA-B5B3-04C392A8B964}" type="pres">
      <dgm:prSet presAssocID="{FCA5B63B-2852-4C3E-8ECC-82E5035C7E85}" presName="ParentText" presStyleLbl="revTx" presStyleIdx="4" presStyleCnt="7">
        <dgm:presLayoutVars>
          <dgm:chMax val="0"/>
          <dgm:chPref val="0"/>
          <dgm:bulletEnabled val="1"/>
        </dgm:presLayoutVars>
      </dgm:prSet>
      <dgm:spPr/>
    </dgm:pt>
    <dgm:pt modelId="{90748A96-30A2-46AE-B732-9FCCEF1162AC}" type="pres">
      <dgm:prSet presAssocID="{FCA5B63B-2852-4C3E-8ECC-82E5035C7E85}" presName="Triangle" presStyleLbl="alignNode1" presStyleIdx="9" presStyleCnt="13"/>
      <dgm:spPr/>
    </dgm:pt>
    <dgm:pt modelId="{786B854B-6CE1-425E-B9DC-B322A1DC8364}" type="pres">
      <dgm:prSet presAssocID="{27D12CE9-966B-435F-AC07-BF5DBF149ECA}" presName="sibTrans" presStyleCnt="0"/>
      <dgm:spPr/>
    </dgm:pt>
    <dgm:pt modelId="{39730BBE-9BC0-41A3-8F99-195A86725840}" type="pres">
      <dgm:prSet presAssocID="{27D12CE9-966B-435F-AC07-BF5DBF149ECA}" presName="space" presStyleCnt="0"/>
      <dgm:spPr/>
    </dgm:pt>
    <dgm:pt modelId="{E44ED7B0-AA35-4B03-BC98-BF8E45082037}" type="pres">
      <dgm:prSet presAssocID="{4A1DE7B3-4D59-4AC7-9F56-B3498189D13F}" presName="composite" presStyleCnt="0"/>
      <dgm:spPr/>
    </dgm:pt>
    <dgm:pt modelId="{2E181F03-177C-4BBB-BC60-E5D0D7912DEA}" type="pres">
      <dgm:prSet presAssocID="{4A1DE7B3-4D59-4AC7-9F56-B3498189D13F}" presName="LShape" presStyleLbl="alignNode1" presStyleIdx="10" presStyleCnt="13"/>
      <dgm:spPr/>
    </dgm:pt>
    <dgm:pt modelId="{26CEA39D-0A97-4DE3-98DD-40961EF57715}" type="pres">
      <dgm:prSet presAssocID="{4A1DE7B3-4D59-4AC7-9F56-B3498189D13F}" presName="ParentText" presStyleLbl="revTx" presStyleIdx="5" presStyleCnt="7">
        <dgm:presLayoutVars>
          <dgm:chMax val="0"/>
          <dgm:chPref val="0"/>
          <dgm:bulletEnabled val="1"/>
        </dgm:presLayoutVars>
      </dgm:prSet>
      <dgm:spPr/>
    </dgm:pt>
    <dgm:pt modelId="{1063D819-CC01-4453-967F-717E0FD7C7FD}" type="pres">
      <dgm:prSet presAssocID="{4A1DE7B3-4D59-4AC7-9F56-B3498189D13F}" presName="Triangle" presStyleLbl="alignNode1" presStyleIdx="11" presStyleCnt="13"/>
      <dgm:spPr/>
    </dgm:pt>
    <dgm:pt modelId="{9B54C0D3-B2D4-4F39-92FA-5953F4E65145}" type="pres">
      <dgm:prSet presAssocID="{6E141FE8-B53C-43C3-8E28-ECDA33EA98B1}" presName="sibTrans" presStyleCnt="0"/>
      <dgm:spPr/>
    </dgm:pt>
    <dgm:pt modelId="{6C6D43CA-32DF-471A-9AA0-ACFC99BEA25D}" type="pres">
      <dgm:prSet presAssocID="{6E141FE8-B53C-43C3-8E28-ECDA33EA98B1}" presName="space" presStyleCnt="0"/>
      <dgm:spPr/>
    </dgm:pt>
    <dgm:pt modelId="{3E9F47F7-EFFA-4E29-81D6-22D8B336A298}" type="pres">
      <dgm:prSet presAssocID="{D94F611F-F695-45EC-9162-240B8824A5EC}" presName="composite" presStyleCnt="0"/>
      <dgm:spPr/>
    </dgm:pt>
    <dgm:pt modelId="{902900F4-9B6B-47E8-841A-D4F8A75CB406}" type="pres">
      <dgm:prSet presAssocID="{D94F611F-F695-45EC-9162-240B8824A5EC}" presName="LShape" presStyleLbl="alignNode1" presStyleIdx="12" presStyleCnt="13"/>
      <dgm:spPr/>
    </dgm:pt>
    <dgm:pt modelId="{658A56C1-FC5E-4D0E-A51A-AFE931623EAC}" type="pres">
      <dgm:prSet presAssocID="{D94F611F-F695-45EC-9162-240B8824A5EC}" presName="ParentText" presStyleLbl="revTx" presStyleIdx="6" presStyleCnt="7">
        <dgm:presLayoutVars>
          <dgm:chMax val="0"/>
          <dgm:chPref val="0"/>
          <dgm:bulletEnabled val="1"/>
        </dgm:presLayoutVars>
      </dgm:prSet>
      <dgm:spPr/>
    </dgm:pt>
  </dgm:ptLst>
  <dgm:cxnLst>
    <dgm:cxn modelId="{FDAD2426-3061-4589-8590-CD4F79CBB12A}" srcId="{68E3B51F-E204-4F6A-AC18-A9ECB71BEF6B}" destId="{CFD5D7B9-EBE2-4D29-A2EB-BBC21E27C12A}" srcOrd="1" destOrd="0" parTransId="{57B0882E-4F21-44E5-9AF4-DAF503255282}" sibTransId="{CB850320-8568-43CF-8265-DB6ED680DCE4}"/>
    <dgm:cxn modelId="{165F3A30-C940-40E1-BABB-88A8399DCF6B}" type="presOf" srcId="{D94F611F-F695-45EC-9162-240B8824A5EC}" destId="{658A56C1-FC5E-4D0E-A51A-AFE931623EAC}" srcOrd="0" destOrd="0" presId="urn:microsoft.com/office/officeart/2009/3/layout/StepUpProcess"/>
    <dgm:cxn modelId="{5CBC8360-3490-4CEB-B9D3-1FD0B7F16FDD}" type="presOf" srcId="{8228524A-67AD-44E3-82D4-A92B6D8929FD}" destId="{747B8EB4-AAF1-4262-853B-31192176575D}" srcOrd="0" destOrd="0" presId="urn:microsoft.com/office/officeart/2009/3/layout/StepUpProcess"/>
    <dgm:cxn modelId="{58F56264-19C2-49D3-A4D2-87CFEF13F9A1}" type="presOf" srcId="{B037DF22-8E05-45A2-ABFD-E3EA0E2C36AB}" destId="{B708857C-BDBD-4AD6-B27B-8C0B94766565}" srcOrd="0" destOrd="0" presId="urn:microsoft.com/office/officeart/2009/3/layout/StepUpProcess"/>
    <dgm:cxn modelId="{169F3657-5158-44C7-87EE-A88918D1C706}" type="presOf" srcId="{68E3B51F-E204-4F6A-AC18-A9ECB71BEF6B}" destId="{F3D06075-4CF7-4DFB-8EB5-A35DB27E9649}" srcOrd="0" destOrd="0" presId="urn:microsoft.com/office/officeart/2009/3/layout/StepUpProcess"/>
    <dgm:cxn modelId="{866D5E7F-C6AB-4CFF-BB67-5A71294D7641}" srcId="{68E3B51F-E204-4F6A-AC18-A9ECB71BEF6B}" destId="{4A1DE7B3-4D59-4AC7-9F56-B3498189D13F}" srcOrd="5" destOrd="0" parTransId="{E0E90493-F394-4CAF-BBA2-80A5DC447F39}" sibTransId="{6E141FE8-B53C-43C3-8E28-ECDA33EA98B1}"/>
    <dgm:cxn modelId="{4FCF288C-5652-4E5E-B94F-C79C458DF30D}" type="presOf" srcId="{CFD5D7B9-EBE2-4D29-A2EB-BBC21E27C12A}" destId="{B27A53EC-E795-4BDC-8BF4-B1DD084A2E1C}" srcOrd="0" destOrd="0" presId="urn:microsoft.com/office/officeart/2009/3/layout/StepUpProcess"/>
    <dgm:cxn modelId="{2613219F-7C50-4F9A-A16E-373805E202DD}" type="presOf" srcId="{FCA5B63B-2852-4C3E-8ECC-82E5035C7E85}" destId="{F953497C-1582-40DA-B5B3-04C392A8B964}" srcOrd="0" destOrd="0" presId="urn:microsoft.com/office/officeart/2009/3/layout/StepUpProcess"/>
    <dgm:cxn modelId="{7F5AB9A5-5435-455C-8A4F-32F73A97A882}" srcId="{68E3B51F-E204-4F6A-AC18-A9ECB71BEF6B}" destId="{8228524A-67AD-44E3-82D4-A92B6D8929FD}" srcOrd="2" destOrd="0" parTransId="{1A1F2642-3E0F-428A-BA80-9097B57B4D87}" sibTransId="{810D61B2-3340-4B28-A36D-4B7B07DCF601}"/>
    <dgm:cxn modelId="{11FA54B5-EC2B-4932-B8FF-028558F30696}" type="presOf" srcId="{4A1DE7B3-4D59-4AC7-9F56-B3498189D13F}" destId="{26CEA39D-0A97-4DE3-98DD-40961EF57715}" srcOrd="0" destOrd="0" presId="urn:microsoft.com/office/officeart/2009/3/layout/StepUpProcess"/>
    <dgm:cxn modelId="{1D601FBB-D729-45B6-942F-944D8C88BF34}" srcId="{68E3B51F-E204-4F6A-AC18-A9ECB71BEF6B}" destId="{D94F611F-F695-45EC-9162-240B8824A5EC}" srcOrd="6" destOrd="0" parTransId="{1212F049-3D24-4341-9CEF-121D7654DBDE}" sibTransId="{B506125D-7D7B-4950-86AC-801465710FC1}"/>
    <dgm:cxn modelId="{32F033C5-25F5-42C6-9C8A-B2FEE58BDBF6}" srcId="{68E3B51F-E204-4F6A-AC18-A9ECB71BEF6B}" destId="{FCA5B63B-2852-4C3E-8ECC-82E5035C7E85}" srcOrd="4" destOrd="0" parTransId="{F6766DA9-5AB7-47DF-A515-E2EBC5ADC199}" sibTransId="{27D12CE9-966B-435F-AC07-BF5DBF149ECA}"/>
    <dgm:cxn modelId="{E90466CC-2957-48E8-BF6C-AA95B15C63AB}" srcId="{68E3B51F-E204-4F6A-AC18-A9ECB71BEF6B}" destId="{8ADF8C4A-FFAA-4AAF-A0CC-884AA9028CDE}" srcOrd="0" destOrd="0" parTransId="{55B836C4-8FA2-463A-B6FB-0DF473D4EB71}" sibTransId="{C45A6C0E-E9D7-4325-A1A6-C3E911E052BD}"/>
    <dgm:cxn modelId="{9A7205E3-AA3E-4404-9637-9DF0AC6C5319}" srcId="{68E3B51F-E204-4F6A-AC18-A9ECB71BEF6B}" destId="{B037DF22-8E05-45A2-ABFD-E3EA0E2C36AB}" srcOrd="3" destOrd="0" parTransId="{D05D7BEF-CDAD-4CB6-9E29-9ECD5C0A0A6F}" sibTransId="{CB6F4333-CDE1-4247-9527-A1B6651CF6E2}"/>
    <dgm:cxn modelId="{C7E079EF-23FE-47AB-8E3A-5E303EDDEDDE}" type="presOf" srcId="{8ADF8C4A-FFAA-4AAF-A0CC-884AA9028CDE}" destId="{C34724C3-6667-4C0C-B2A8-3CA4C6E97964}" srcOrd="0" destOrd="0" presId="urn:microsoft.com/office/officeart/2009/3/layout/StepUpProcess"/>
    <dgm:cxn modelId="{D62C3673-0A3A-4F4C-9F21-5F4A4F179B89}" type="presParOf" srcId="{F3D06075-4CF7-4DFB-8EB5-A35DB27E9649}" destId="{9933FB08-A8AA-442E-B53B-EE2F4E43AB61}" srcOrd="0" destOrd="0" presId="urn:microsoft.com/office/officeart/2009/3/layout/StepUpProcess"/>
    <dgm:cxn modelId="{32247325-2E72-485A-BF3A-3BF69B72CDDE}" type="presParOf" srcId="{9933FB08-A8AA-442E-B53B-EE2F4E43AB61}" destId="{AD0FF57A-A829-4B80-B16B-D3E017FAC23F}" srcOrd="0" destOrd="0" presId="urn:microsoft.com/office/officeart/2009/3/layout/StepUpProcess"/>
    <dgm:cxn modelId="{934599FC-9248-46E7-BBEB-EF501D200F82}" type="presParOf" srcId="{9933FB08-A8AA-442E-B53B-EE2F4E43AB61}" destId="{C34724C3-6667-4C0C-B2A8-3CA4C6E97964}" srcOrd="1" destOrd="0" presId="urn:microsoft.com/office/officeart/2009/3/layout/StepUpProcess"/>
    <dgm:cxn modelId="{F0B3DB52-CB48-4C56-A738-80E0DCCEBE82}" type="presParOf" srcId="{9933FB08-A8AA-442E-B53B-EE2F4E43AB61}" destId="{A81EB9CE-247B-4EE1-B532-677F1B68A3D6}" srcOrd="2" destOrd="0" presId="urn:microsoft.com/office/officeart/2009/3/layout/StepUpProcess"/>
    <dgm:cxn modelId="{DDC4F767-BF9E-4C8A-AD7C-9C0DF277EBA3}" type="presParOf" srcId="{F3D06075-4CF7-4DFB-8EB5-A35DB27E9649}" destId="{59883A27-5BDC-4AC0-9434-8E92C4D01D83}" srcOrd="1" destOrd="0" presId="urn:microsoft.com/office/officeart/2009/3/layout/StepUpProcess"/>
    <dgm:cxn modelId="{2038DC6A-54D8-4FB0-A134-AFE436432850}" type="presParOf" srcId="{59883A27-5BDC-4AC0-9434-8E92C4D01D83}" destId="{92C28575-0FC0-4E3C-A07D-08EE69D9CFAA}" srcOrd="0" destOrd="0" presId="urn:microsoft.com/office/officeart/2009/3/layout/StepUpProcess"/>
    <dgm:cxn modelId="{1F99B54C-E806-4F96-B87B-C7E48F87DA4B}" type="presParOf" srcId="{F3D06075-4CF7-4DFB-8EB5-A35DB27E9649}" destId="{679EC3BD-3503-44EB-881B-C9A53D176829}" srcOrd="2" destOrd="0" presId="urn:microsoft.com/office/officeart/2009/3/layout/StepUpProcess"/>
    <dgm:cxn modelId="{7577C17D-7239-414E-BD9D-F4D70C2A7B83}" type="presParOf" srcId="{679EC3BD-3503-44EB-881B-C9A53D176829}" destId="{7EEFD003-9DD1-48C2-95BD-C8640176609A}" srcOrd="0" destOrd="0" presId="urn:microsoft.com/office/officeart/2009/3/layout/StepUpProcess"/>
    <dgm:cxn modelId="{0BFF0969-C89D-479E-B022-65650F47A9D6}" type="presParOf" srcId="{679EC3BD-3503-44EB-881B-C9A53D176829}" destId="{B27A53EC-E795-4BDC-8BF4-B1DD084A2E1C}" srcOrd="1" destOrd="0" presId="urn:microsoft.com/office/officeart/2009/3/layout/StepUpProcess"/>
    <dgm:cxn modelId="{5F7C53D8-4768-4618-93E1-C59201749411}" type="presParOf" srcId="{679EC3BD-3503-44EB-881B-C9A53D176829}" destId="{EAE7A360-9380-4D58-8803-3ED6BE1F8467}" srcOrd="2" destOrd="0" presId="urn:microsoft.com/office/officeart/2009/3/layout/StepUpProcess"/>
    <dgm:cxn modelId="{A93099C1-07AF-4C9C-8D37-455C19A3F33E}" type="presParOf" srcId="{F3D06075-4CF7-4DFB-8EB5-A35DB27E9649}" destId="{D0ACD4BE-6CC6-4288-9FC9-12954D8FACF5}" srcOrd="3" destOrd="0" presId="urn:microsoft.com/office/officeart/2009/3/layout/StepUpProcess"/>
    <dgm:cxn modelId="{6FCB3C31-785E-4132-855F-D8E3F0066CD6}" type="presParOf" srcId="{D0ACD4BE-6CC6-4288-9FC9-12954D8FACF5}" destId="{5A5BFE35-4B33-44ED-9D83-FD07570483FC}" srcOrd="0" destOrd="0" presId="urn:microsoft.com/office/officeart/2009/3/layout/StepUpProcess"/>
    <dgm:cxn modelId="{26F4F7AD-9CE4-4576-90EF-A62F2125E932}" type="presParOf" srcId="{F3D06075-4CF7-4DFB-8EB5-A35DB27E9649}" destId="{20E83791-2410-4992-BF01-DE07817E94BB}" srcOrd="4" destOrd="0" presId="urn:microsoft.com/office/officeart/2009/3/layout/StepUpProcess"/>
    <dgm:cxn modelId="{00881197-EAAA-4FE3-A7DB-8D4ADCB09197}" type="presParOf" srcId="{20E83791-2410-4992-BF01-DE07817E94BB}" destId="{AB5ACB2C-1423-4DEC-86AF-AD31DCB88A47}" srcOrd="0" destOrd="0" presId="urn:microsoft.com/office/officeart/2009/3/layout/StepUpProcess"/>
    <dgm:cxn modelId="{5BEB692E-E9B9-4A5E-95E6-478505B11E08}" type="presParOf" srcId="{20E83791-2410-4992-BF01-DE07817E94BB}" destId="{747B8EB4-AAF1-4262-853B-31192176575D}" srcOrd="1" destOrd="0" presId="urn:microsoft.com/office/officeart/2009/3/layout/StepUpProcess"/>
    <dgm:cxn modelId="{D4E0E19B-D9EC-4135-AE55-932C934C197C}" type="presParOf" srcId="{20E83791-2410-4992-BF01-DE07817E94BB}" destId="{9FAE5F50-5B25-493A-9195-28EBDD6D14F3}" srcOrd="2" destOrd="0" presId="urn:microsoft.com/office/officeart/2009/3/layout/StepUpProcess"/>
    <dgm:cxn modelId="{FEC84862-3CE5-415E-A388-20A20A03F80E}" type="presParOf" srcId="{F3D06075-4CF7-4DFB-8EB5-A35DB27E9649}" destId="{FB648339-77AA-4BF5-816C-EF8776EC965B}" srcOrd="5" destOrd="0" presId="urn:microsoft.com/office/officeart/2009/3/layout/StepUpProcess"/>
    <dgm:cxn modelId="{37A6FE12-D310-4AB6-82CF-993CE89AC0F7}" type="presParOf" srcId="{FB648339-77AA-4BF5-816C-EF8776EC965B}" destId="{0E498734-EA21-40F9-A186-77D12684F228}" srcOrd="0" destOrd="0" presId="urn:microsoft.com/office/officeart/2009/3/layout/StepUpProcess"/>
    <dgm:cxn modelId="{616C9C57-419B-49FE-821D-4FB6C8D42028}" type="presParOf" srcId="{F3D06075-4CF7-4DFB-8EB5-A35DB27E9649}" destId="{7138AB71-2B43-4BDF-A466-1D7B6B5D2592}" srcOrd="6" destOrd="0" presId="urn:microsoft.com/office/officeart/2009/3/layout/StepUpProcess"/>
    <dgm:cxn modelId="{C5D7CEE6-6D88-45EB-846E-E2CB4B280867}" type="presParOf" srcId="{7138AB71-2B43-4BDF-A466-1D7B6B5D2592}" destId="{A646B305-CA2A-45A0-81E5-2ADE217E982E}" srcOrd="0" destOrd="0" presId="urn:microsoft.com/office/officeart/2009/3/layout/StepUpProcess"/>
    <dgm:cxn modelId="{1D256FAE-0A00-4EBC-95E0-D8E36C4723D2}" type="presParOf" srcId="{7138AB71-2B43-4BDF-A466-1D7B6B5D2592}" destId="{B708857C-BDBD-4AD6-B27B-8C0B94766565}" srcOrd="1" destOrd="0" presId="urn:microsoft.com/office/officeart/2009/3/layout/StepUpProcess"/>
    <dgm:cxn modelId="{C58AC5FC-9EA1-4C0C-8E9D-19616735B703}" type="presParOf" srcId="{7138AB71-2B43-4BDF-A466-1D7B6B5D2592}" destId="{DDB70CFA-C2D6-4EF8-A614-7488A33684E1}" srcOrd="2" destOrd="0" presId="urn:microsoft.com/office/officeart/2009/3/layout/StepUpProcess"/>
    <dgm:cxn modelId="{DA2AB625-853A-424E-BEB8-835389FD9349}" type="presParOf" srcId="{F3D06075-4CF7-4DFB-8EB5-A35DB27E9649}" destId="{90ABFAB5-5A50-4160-A881-25E4E987F891}" srcOrd="7" destOrd="0" presId="urn:microsoft.com/office/officeart/2009/3/layout/StepUpProcess"/>
    <dgm:cxn modelId="{D2AA4C3D-69B9-4865-AEFE-749121534DB9}" type="presParOf" srcId="{90ABFAB5-5A50-4160-A881-25E4E987F891}" destId="{E59588F5-6E45-4005-A1D4-B47FAD7108DE}" srcOrd="0" destOrd="0" presId="urn:microsoft.com/office/officeart/2009/3/layout/StepUpProcess"/>
    <dgm:cxn modelId="{E71D7631-EF97-42AE-8C97-D808C1128340}" type="presParOf" srcId="{F3D06075-4CF7-4DFB-8EB5-A35DB27E9649}" destId="{4B7529C2-E827-47B5-B836-C11B24937853}" srcOrd="8" destOrd="0" presId="urn:microsoft.com/office/officeart/2009/3/layout/StepUpProcess"/>
    <dgm:cxn modelId="{A0EEBCF2-CF42-4C7C-9670-78545FB975CD}" type="presParOf" srcId="{4B7529C2-E827-47B5-B836-C11B24937853}" destId="{A7D1669A-BAF6-4CA0-BF75-5A744F1E6434}" srcOrd="0" destOrd="0" presId="urn:microsoft.com/office/officeart/2009/3/layout/StepUpProcess"/>
    <dgm:cxn modelId="{E609C80A-FE8F-4B38-8B35-CC024CD3B7DD}" type="presParOf" srcId="{4B7529C2-E827-47B5-B836-C11B24937853}" destId="{F953497C-1582-40DA-B5B3-04C392A8B964}" srcOrd="1" destOrd="0" presId="urn:microsoft.com/office/officeart/2009/3/layout/StepUpProcess"/>
    <dgm:cxn modelId="{2C36DE58-8304-4A24-8802-B260EAE21F13}" type="presParOf" srcId="{4B7529C2-E827-47B5-B836-C11B24937853}" destId="{90748A96-30A2-46AE-B732-9FCCEF1162AC}" srcOrd="2" destOrd="0" presId="urn:microsoft.com/office/officeart/2009/3/layout/StepUpProcess"/>
    <dgm:cxn modelId="{DD9B117E-AA61-4F78-BF9C-5D36948EC2AC}" type="presParOf" srcId="{F3D06075-4CF7-4DFB-8EB5-A35DB27E9649}" destId="{786B854B-6CE1-425E-B9DC-B322A1DC8364}" srcOrd="9" destOrd="0" presId="urn:microsoft.com/office/officeart/2009/3/layout/StepUpProcess"/>
    <dgm:cxn modelId="{516A9685-6A8B-4277-B7B2-B1FC7724C375}" type="presParOf" srcId="{786B854B-6CE1-425E-B9DC-B322A1DC8364}" destId="{39730BBE-9BC0-41A3-8F99-195A86725840}" srcOrd="0" destOrd="0" presId="urn:microsoft.com/office/officeart/2009/3/layout/StepUpProcess"/>
    <dgm:cxn modelId="{87E2D4B3-424F-427C-91B4-69794B759F82}" type="presParOf" srcId="{F3D06075-4CF7-4DFB-8EB5-A35DB27E9649}" destId="{E44ED7B0-AA35-4B03-BC98-BF8E45082037}" srcOrd="10" destOrd="0" presId="urn:microsoft.com/office/officeart/2009/3/layout/StepUpProcess"/>
    <dgm:cxn modelId="{970E11AF-0980-4707-963C-D7B0F6214BA7}" type="presParOf" srcId="{E44ED7B0-AA35-4B03-BC98-BF8E45082037}" destId="{2E181F03-177C-4BBB-BC60-E5D0D7912DEA}" srcOrd="0" destOrd="0" presId="urn:microsoft.com/office/officeart/2009/3/layout/StepUpProcess"/>
    <dgm:cxn modelId="{E9B6174F-513C-4559-B4D2-1A0F4641CC75}" type="presParOf" srcId="{E44ED7B0-AA35-4B03-BC98-BF8E45082037}" destId="{26CEA39D-0A97-4DE3-98DD-40961EF57715}" srcOrd="1" destOrd="0" presId="urn:microsoft.com/office/officeart/2009/3/layout/StepUpProcess"/>
    <dgm:cxn modelId="{0ADF9B12-258A-4367-B37A-F9C37CA6DC8B}" type="presParOf" srcId="{E44ED7B0-AA35-4B03-BC98-BF8E45082037}" destId="{1063D819-CC01-4453-967F-717E0FD7C7FD}" srcOrd="2" destOrd="0" presId="urn:microsoft.com/office/officeart/2009/3/layout/StepUpProcess"/>
    <dgm:cxn modelId="{7B21D420-D579-490A-B248-622071DA5AF0}" type="presParOf" srcId="{F3D06075-4CF7-4DFB-8EB5-A35DB27E9649}" destId="{9B54C0D3-B2D4-4F39-92FA-5953F4E65145}" srcOrd="11" destOrd="0" presId="urn:microsoft.com/office/officeart/2009/3/layout/StepUpProcess"/>
    <dgm:cxn modelId="{5B1DFC7E-431A-4C54-BF78-1EAD4518E9BA}" type="presParOf" srcId="{9B54C0D3-B2D4-4F39-92FA-5953F4E65145}" destId="{6C6D43CA-32DF-471A-9AA0-ACFC99BEA25D}" srcOrd="0" destOrd="0" presId="urn:microsoft.com/office/officeart/2009/3/layout/StepUpProcess"/>
    <dgm:cxn modelId="{A27131EC-2ACD-47AE-A054-07A6F8175769}" type="presParOf" srcId="{F3D06075-4CF7-4DFB-8EB5-A35DB27E9649}" destId="{3E9F47F7-EFFA-4E29-81D6-22D8B336A298}" srcOrd="12" destOrd="0" presId="urn:microsoft.com/office/officeart/2009/3/layout/StepUpProcess"/>
    <dgm:cxn modelId="{15387004-C2F8-44E3-8DCD-23AB275CC83B}" type="presParOf" srcId="{3E9F47F7-EFFA-4E29-81D6-22D8B336A298}" destId="{902900F4-9B6B-47E8-841A-D4F8A75CB406}" srcOrd="0" destOrd="0" presId="urn:microsoft.com/office/officeart/2009/3/layout/StepUpProcess"/>
    <dgm:cxn modelId="{A970F322-B761-42BF-8791-F3582143C1D8}" type="presParOf" srcId="{3E9F47F7-EFFA-4E29-81D6-22D8B336A298}" destId="{658A56C1-FC5E-4D0E-A51A-AFE931623EAC}"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FF57A-A829-4B80-B16B-D3E017FAC23F}">
      <dsp:nvSpPr>
        <dsp:cNvPr id="0" name=""/>
        <dsp:cNvSpPr/>
      </dsp:nvSpPr>
      <dsp:spPr>
        <a:xfrm rot="5400000">
          <a:off x="304596" y="3001458"/>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724C3-6667-4C0C-B2A8-3CA4C6E97964}">
      <dsp:nvSpPr>
        <dsp:cNvPr id="0" name=""/>
        <dsp:cNvSpPr/>
      </dsp:nvSpPr>
      <dsp:spPr>
        <a:xfrm>
          <a:off x="151992" y="3455975"/>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Manipulativt deltagande</a:t>
          </a:r>
        </a:p>
      </dsp:txBody>
      <dsp:txXfrm>
        <a:off x="151992" y="3455975"/>
        <a:ext cx="1373367" cy="1203836"/>
      </dsp:txXfrm>
    </dsp:sp>
    <dsp:sp modelId="{A81EB9CE-247B-4EE1-B532-677F1B68A3D6}">
      <dsp:nvSpPr>
        <dsp:cNvPr id="0" name=""/>
        <dsp:cNvSpPr/>
      </dsp:nvSpPr>
      <dsp:spPr>
        <a:xfrm>
          <a:off x="1266233" y="2889464"/>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FD003-9DD1-48C2-95BD-C8640176609A}">
      <dsp:nvSpPr>
        <dsp:cNvPr id="0" name=""/>
        <dsp:cNvSpPr/>
      </dsp:nvSpPr>
      <dsp:spPr>
        <a:xfrm rot="5400000">
          <a:off x="1985866" y="2585426"/>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A53EC-E795-4BDC-8BF4-B1DD084A2E1C}">
      <dsp:nvSpPr>
        <dsp:cNvPr id="0" name=""/>
        <dsp:cNvSpPr/>
      </dsp:nvSpPr>
      <dsp:spPr>
        <a:xfrm>
          <a:off x="1833262" y="3039944"/>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Passivt deltagande</a:t>
          </a:r>
        </a:p>
      </dsp:txBody>
      <dsp:txXfrm>
        <a:off x="1833262" y="3039944"/>
        <a:ext cx="1373367" cy="1203836"/>
      </dsp:txXfrm>
    </dsp:sp>
    <dsp:sp modelId="{EAE7A360-9380-4D58-8803-3ED6BE1F8467}">
      <dsp:nvSpPr>
        <dsp:cNvPr id="0" name=""/>
        <dsp:cNvSpPr/>
      </dsp:nvSpPr>
      <dsp:spPr>
        <a:xfrm>
          <a:off x="2947503" y="2473432"/>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ACB2C-1423-4DEC-86AF-AD31DCB88A47}">
      <dsp:nvSpPr>
        <dsp:cNvPr id="0" name=""/>
        <dsp:cNvSpPr/>
      </dsp:nvSpPr>
      <dsp:spPr>
        <a:xfrm rot="5400000">
          <a:off x="3667135" y="2169394"/>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7B8EB4-AAF1-4262-853B-31192176575D}">
      <dsp:nvSpPr>
        <dsp:cNvPr id="0" name=""/>
        <dsp:cNvSpPr/>
      </dsp:nvSpPr>
      <dsp:spPr>
        <a:xfrm>
          <a:off x="3514531" y="2623912"/>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Deltagande genom rådfrågande</a:t>
          </a:r>
        </a:p>
      </dsp:txBody>
      <dsp:txXfrm>
        <a:off x="3514531" y="2623912"/>
        <a:ext cx="1373367" cy="1203836"/>
      </dsp:txXfrm>
    </dsp:sp>
    <dsp:sp modelId="{9FAE5F50-5B25-493A-9195-28EBDD6D14F3}">
      <dsp:nvSpPr>
        <dsp:cNvPr id="0" name=""/>
        <dsp:cNvSpPr/>
      </dsp:nvSpPr>
      <dsp:spPr>
        <a:xfrm>
          <a:off x="4628772" y="2057400"/>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6B305-CA2A-45A0-81E5-2ADE217E982E}">
      <dsp:nvSpPr>
        <dsp:cNvPr id="0" name=""/>
        <dsp:cNvSpPr/>
      </dsp:nvSpPr>
      <dsp:spPr>
        <a:xfrm rot="5400000">
          <a:off x="5348405" y="1753363"/>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08857C-BDBD-4AD6-B27B-8C0B94766565}">
      <dsp:nvSpPr>
        <dsp:cNvPr id="0" name=""/>
        <dsp:cNvSpPr/>
      </dsp:nvSpPr>
      <dsp:spPr>
        <a:xfrm>
          <a:off x="5195801" y="2207880"/>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Deltagande genom uppmuntran</a:t>
          </a:r>
        </a:p>
      </dsp:txBody>
      <dsp:txXfrm>
        <a:off x="5195801" y="2207880"/>
        <a:ext cx="1373367" cy="1203836"/>
      </dsp:txXfrm>
    </dsp:sp>
    <dsp:sp modelId="{DDB70CFA-C2D6-4EF8-A614-7488A33684E1}">
      <dsp:nvSpPr>
        <dsp:cNvPr id="0" name=""/>
        <dsp:cNvSpPr/>
      </dsp:nvSpPr>
      <dsp:spPr>
        <a:xfrm>
          <a:off x="6310042" y="1641369"/>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1669A-BAF6-4CA0-BF75-5A744F1E6434}">
      <dsp:nvSpPr>
        <dsp:cNvPr id="0" name=""/>
        <dsp:cNvSpPr/>
      </dsp:nvSpPr>
      <dsp:spPr>
        <a:xfrm rot="5400000">
          <a:off x="7029674" y="1337331"/>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53497C-1582-40DA-B5B3-04C392A8B964}">
      <dsp:nvSpPr>
        <dsp:cNvPr id="0" name=""/>
        <dsp:cNvSpPr/>
      </dsp:nvSpPr>
      <dsp:spPr>
        <a:xfrm>
          <a:off x="6877070" y="1791848"/>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Funktionellt deltagande</a:t>
          </a:r>
        </a:p>
      </dsp:txBody>
      <dsp:txXfrm>
        <a:off x="6877070" y="1791848"/>
        <a:ext cx="1373367" cy="1203836"/>
      </dsp:txXfrm>
    </dsp:sp>
    <dsp:sp modelId="{90748A96-30A2-46AE-B732-9FCCEF1162AC}">
      <dsp:nvSpPr>
        <dsp:cNvPr id="0" name=""/>
        <dsp:cNvSpPr/>
      </dsp:nvSpPr>
      <dsp:spPr>
        <a:xfrm>
          <a:off x="7991312" y="1225337"/>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81F03-177C-4BBB-BC60-E5D0D7912DEA}">
      <dsp:nvSpPr>
        <dsp:cNvPr id="0" name=""/>
        <dsp:cNvSpPr/>
      </dsp:nvSpPr>
      <dsp:spPr>
        <a:xfrm rot="5400000">
          <a:off x="8710944" y="921299"/>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EA39D-0A97-4DE3-98DD-40961EF57715}">
      <dsp:nvSpPr>
        <dsp:cNvPr id="0" name=""/>
        <dsp:cNvSpPr/>
      </dsp:nvSpPr>
      <dsp:spPr>
        <a:xfrm>
          <a:off x="8558340" y="1375816"/>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a:t>Deltagande under samverkan</a:t>
          </a:r>
          <a:endParaRPr lang="sv-SE" sz="1800" kern="1200" dirty="0"/>
        </a:p>
      </dsp:txBody>
      <dsp:txXfrm>
        <a:off x="8558340" y="1375816"/>
        <a:ext cx="1373367" cy="1203836"/>
      </dsp:txXfrm>
    </dsp:sp>
    <dsp:sp modelId="{1063D819-CC01-4453-967F-717E0FD7C7FD}">
      <dsp:nvSpPr>
        <dsp:cNvPr id="0" name=""/>
        <dsp:cNvSpPr/>
      </dsp:nvSpPr>
      <dsp:spPr>
        <a:xfrm>
          <a:off x="9672581" y="809305"/>
          <a:ext cx="259125" cy="25912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2900F4-9B6B-47E8-841A-D4F8A75CB406}">
      <dsp:nvSpPr>
        <dsp:cNvPr id="0" name=""/>
        <dsp:cNvSpPr/>
      </dsp:nvSpPr>
      <dsp:spPr>
        <a:xfrm rot="5400000">
          <a:off x="10392214" y="505267"/>
          <a:ext cx="914207" cy="152122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A56C1-FC5E-4D0E-A51A-AFE931623EAC}">
      <dsp:nvSpPr>
        <dsp:cNvPr id="0" name=""/>
        <dsp:cNvSpPr/>
      </dsp:nvSpPr>
      <dsp:spPr>
        <a:xfrm>
          <a:off x="10239610" y="959784"/>
          <a:ext cx="1373367" cy="1203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sv-SE" sz="1800" kern="1200" dirty="0"/>
            <a:t>Självstyrande</a:t>
          </a:r>
        </a:p>
      </dsp:txBody>
      <dsp:txXfrm>
        <a:off x="10239610" y="959784"/>
        <a:ext cx="1373367" cy="120383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20:25:07.95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741 0 24575,'0'0'0,"0"6"0,-6 6 0,-12 7 0,-6 4 0,-5-3 0,-3-3 0,0 1 0,-6 8 0,0-4 0,0 3 0,3-5 0,1 6 0,2 2 0,1-4 0,1 6 0,1-5 0,-1 1 0,1-6 0,6 7 0,0-6 0,-1 3 0,0-6 0,4 1 0,-7 8 0,5 2 0,4 3 0,5 0 0,5 0 0,-2-1 0,2 0 0,1 0 0,3-1 0,1 0 0,2-1 0,1 1 0,0-1 0,6 1 0,1-1 0,5 0 0,5-5 0,-1-1 0,4-5 0,-5 0 0,4-4 0,1-4 0,4 3 0,1-3 0,8 3 0,2-1 0,1 3 0,-1-2 0,-8 3 0,0-3 0,-2-2 0,0 2 0,7-3 0,2 5 0,6-3 0,-1-3 0,-6 4 0,4-3 0,-3-1 0,0-3 0,-1-3 0,-2-1 0,0-1 0,-2-1 0,1 0 0,-1-1 0,0 1 0,1-1 0,-1 1 0,1 0 0,-1 0 0,1 0 0,5 0 0,1 0 0,-1 0 0,0 0 0,4 0 0,-1 0 0,-1 0 0,-2 0 0,-2 0 0,-2 0 0,0 0 0,-1 0 0,-1 0 0,0 0 0,0 0 0,1 0 0,-1 0 0,0 0 0,7 0 0,-1 0 0,1 0 0,-2 0 0,5 0 0,-1 0 0,-1 0 0,-2 0 0,-2 0 0,-1 0 0,-1 0 0,-2 0 0,1 0 0,-1 0 0,6 11 0,0 1 0,1 0 0,4-2 0,-1-3 0,-1-8 0,-2-3 0,-3-1 0,-1-5 0,-1-6 0,-1-5 0,-1 3 0,0 2 0,6-1 0,-5-2 0,5 3 0,-1-3 0,0 4 0,-1 3 0,-1-1 0,-1-4 0,-6-3 0,4-9 0,1-4 0,1-1 0,-1 5 0,1 2 0,-1 0 0,0 1 0,0 5 0,-6-1 0,-6 0 0,-7-2 0,-4-2 0,-4-1 0,-3-1 0,-1-2 0,0 1 0,0-1 0,0 0 0,0 0 0,-5 1 0,0-7 0,0 0 0,-5 7 0,1 0 0,2 2 0,1 0 0,-9 0 0,2-1 0,1 0 0,-3-1 0,-3 0 0,-3 5 0,-3 1 0,-3 5 0,-6 0 0,4-2 0,0 3 0,1 4 0,0 5 0,0 3 0,0 2 0,1 2 0,-2 1 0,-5-5 0,0 0 0,-1-1 0,2 2 0,0 0 0,3 2 0,0 1 0,1 1 0,0-1 0,-5-4 0,-1-1 0,1 0 0,1 2 0,1 0 0,1 2 0,1 1 0,1 0 0,1 1 0,-7 1 0,1-1 0,-6 0 0,1 0 0,1 0 0,2 1 0,2-1 0,-3 0 0,1 0 0,-5 0 0,2 0 0,-5 0 0,3 0 0,-4 0 0,-3 0 0,3 0 0,3 0 0,3 0 0,5 0 0,2 0 0,2 0 0,2 0 0,0 0 0,0 0 0,0 0 0,1 0 0,-2 0 0,1 0 0,0 0 0,-1 0 0,0 0 0,1 0 0,-1 0 0,1 0 0,-1 0 0,1 0 0,-1 0 0,1 0 0,-1 0 0,1 0 0,-1 0 0,6 5 0,1 1 0,-1 0 0,6-1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20:27:23.717"/>
    </inkml:context>
    <inkml:brush xml:id="br0">
      <inkml:brushProperty name="width" value="0.1" units="cm"/>
      <inkml:brushProperty name="height" value="0.1" units="cm"/>
      <inkml:brushProperty name="color" value="#AE198D"/>
      <inkml:brushProperty name="inkEffects" value="galaxy"/>
      <inkml:brushProperty name="anchorX" value="3770.87939"/>
      <inkml:brushProperty name="anchorY" value="2223.89819"/>
      <inkml:brushProperty name="scaleFactor" value="0.5"/>
    </inkml:brush>
  </inkml:definitions>
  <inkml:trace contextRef="#ctx0" brushRef="#br0">593 90 24575,'0'0'0,"-5"0"0,-8 0 0,-5 0 0,-5 0 0,-4 0 0,-2 0 0,-7 0 0,-1 0 0,1 0 0,0 0 0,8 6 0,2 0 0,1 6 0,0-1 0,-1-1 0,-2-3 0,6 4 0,0-2 0,4 4 0,6 4 0,4 5 0,3 3 0,4 2 0,0 2 0,2 1 0,0 6 0,0 0 0,-1 7 0,-5-2 0,-6-2 0,-1-2 0,1-2 0,2-3 0,3-1 0,-3-1 0,1 5 0,1 0 0,3 6 0,0-1 0,3 5 0,0-2 0,1-3 0,0 3 0,0 4 0,1-3 0,5-2 0,0-4 0,0-3 0,5-2 0,-1-3 0,4 6 0,-2-1 0,4-6 0,-3-1 0,-2-2 0,2 1 0,4 0 0,4 0 0,2 2 0,-2-1 0,2-4 0,0-7 0,2 1 0,2 0 0,1-2 0,1-5 0,0-3 0,-5 3 0,0-2 0,-1-2 0,2-2 0,1 3 0,2 0 0,0-1 0,-5 3 0,1 0 0,-1-3 0,2-1 0,1 4 0,2-2 0,0-1 0,7 4 0,1-1 0,0-2 0,-2 3 0,0-1 0,-2-1 0,-1 2 0,-1-1 0,0-2 0,-1-2 0,0-2 0,-5 4 0,-1-1 0,0-1 0,1-1 0,2 4 0,2-1 0,0-2 0,1 0 0,0-3 0,1-1 0,0-1 0,6-1 0,-1 6 0,7 0 0,-1 0 0,4-1 0,-2-2 0,-3-1 0,4-1 0,2 0 0,-2-1 0,4 0 0,-4 0 0,3-1 0,-3 1 0,2 0 0,-3 0 0,3 0 0,-4-6 0,4 0 0,-3-1 0,-3 2 0,-4 2 0,-2 0 0,4 2 0,-2 1 0,6-1 0,-2 2 0,-2-1 0,-2 0 0,-2 0 0,-2 1 0,-1-1 0,-1 0 0,-1 0 0,0 0 0,0 0 0,1 0 0,-1 0 0,0 0 0,1 0 0,-1 0 0,1 0 0,-1 0 0,1 0 0,-1 0 0,1 0 0,5 0 0,1 0 0,5 0 0,6 6 0,4 0 0,-2 0 0,-4-1 0,2-1 0,-4-2 0,2-1 0,-2 0 0,-4-1 0,-3 0 0,-2 0 0,3-1 0,-1 1 0,0 0 0,-2 0 0,4 0 0,5 0 0,0 0 0,-2 0 0,3 0 0,3 0 0,9-6 0,5 0 0,-5-1 0,1 2 0,0 2 0,0 0 0,-6 2 0,1 1 0,12-6 0,-3 0 0,6 0 0,6 2 0,-1 0 0,5-4 0,2-11 0,-7 0 0,-5 2 0,-10 3 0,-2-1 0,-8 4 0,-6 2 0,1-3 0,-4 2 0,11-3 0,3 1 0,4-3 0,9-3 0,-5 1 0,-6-8 0,-6 3 0,-13-2 0,-12-1 0,-9-1 0,-1-2 0,-5-6 0,3-2 0,-2 1 0,5-6 0,3-10 0,-2 1 0,-2-4 0,-4 4 0,-3-1 0,-3 4 0,-1-1 0,-2 5 0,0-3 0,-1 3 0,0 4 0,1-4 0,-1-2 0,1 1 0,0-3 0,0 3 0,0-3 0,-6 10 0,0 2 0,0-1 0,-5 0 0,2 2 0,0 1 0,3 1 0,-4 8 0,1 0 0,-4 6 0,2 0 0,-4-2 0,-4 4 0,2-2 0,4-3 0,-3 4 0,4-3 0,-3 5 0,2-3 0,-2 4 0,2-2 0,-3-3 0,-3 2 0,3-2 0,-3 4 0,-3 3 0,-2 4 0,-2 3 0,-8 3 0,-1 1 0,0 2 0,-6-1 0,1-5 0,2 0 0,2-1 0,2 2 0,2 1 0,1 0 0,1 2 0,1 1 0,0 0 0,0 0 0,0 0 0,-1 0 0,-5 0 0,-6 1 0,-7-1 0,2 5 0,1 1 0,5 0 0,3-1 0,4-1 0,1-2 0,2-1 0,1 0 0,0-1 0,1 6 0,-1 0 0,0 0 0,-1-2 0,1 0 0,0-2 0,-1-1 0,0 0 0,1-1 0,-7 0 0,-5 0 0,-7-1 0,-4 1 0,-5 0 0,-1 0 0,4 0 0,6 0 0,6 0 0,5 0 0,-2 0 0,2 0 0,-4 0 0,1 0 0,-4 0 0,3 0 0,-5 0 0,3 0 0,3 0 0,3 0 0,-3 0 0,-4 0 0,1 0 0,3 0 0,2 0 0,3 0 0,3 0 0,1 0 0,1 0 0,1 0 0,0 0 0,0 0 0,0 0 0,0 0 0,-1 0 0,-5 0 0,-6 0 0,-1 0 0,-10 0 0,2 0 0,-4 0 0,5 0 0,-2 0 0,6 0 0,-3 0 0,5 0 0,3 0 0,3 0 0,4 0 0,1 0 0,2 0 0,1 0 0,-6 0 0,0 0 0,-6 0 0,1 0 0,1 0 0,-3 0 0,1 0 0,-3 0 0,-4 0 0,3 6 0,2 0 0,4 0 0,4-2 0,2 0 0,2-2 0,1-1 0,1 0 0,-5-1 0,-1 0 0,0 0 0,1-1 0,1 1 0,-5 0 0,1 0 0,-5 0 0,2 0 0,-5 6 0,2 0 0,-3 0 0,3-1 0,-3-1 0,2-2 0,-2 0 0,3-2 0,3 0 0,3 6 0,4 0 0,1-1 0,2 0 0,0-2 0,1-1 0,1 0 0,-1-2 0,-6 0 0,-1 0 0,1 0 0,0-6 0,2-6 0,-4-1 0,0-4 0,-5 3 0,1 2 0,-10 3 0,2 4 0,9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1BFBF-FA89-5845-A53E-4D8832035AAE}" type="datetimeFigureOut">
              <a:rPr lang="sv-SE" smtClean="0"/>
              <a:t>2025-09-08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6BCEF-0A84-7B4E-ADEC-88B081D98287}" type="slidenum">
              <a:rPr lang="sv-SE" smtClean="0"/>
              <a:t>‹#›</a:t>
            </a:fld>
            <a:endParaRPr lang="sv-SE"/>
          </a:p>
        </p:txBody>
      </p:sp>
    </p:spTree>
    <p:extLst>
      <p:ext uri="{BB962C8B-B14F-4D97-AF65-F5344CB8AC3E}">
        <p14:creationId xmlns:p14="http://schemas.microsoft.com/office/powerpoint/2010/main" val="891550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a:t>
            </a:fld>
            <a:endParaRPr lang="sv-SE"/>
          </a:p>
        </p:txBody>
      </p:sp>
    </p:spTree>
    <p:extLst>
      <p:ext uri="{BB962C8B-B14F-4D97-AF65-F5344CB8AC3E}">
        <p14:creationId xmlns:p14="http://schemas.microsoft.com/office/powerpoint/2010/main" val="277389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dirty="0">
                <a:latin typeface="Roboto" panose="02000000000000000000" pitchFamily="2" charset="0"/>
                <a:ea typeface="Roboto" panose="02000000000000000000" pitchFamily="2" charset="0"/>
                <a:cs typeface="Roboto" panose="02000000000000000000" pitchFamily="2" charset="0"/>
              </a:rPr>
              <a:t>Hållbarhetsspindeln hjälper oss först och främst att </a:t>
            </a:r>
          </a:p>
          <a:p>
            <a:pPr marL="228600" indent="-228600">
              <a:buFont typeface="+mj-lt"/>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342900" indent="-342900" rtl="0">
              <a:buFont typeface="+mj-lt"/>
              <a:buAutoNum type="arabicPeriod"/>
            </a:pPr>
            <a:endParaRPr lang="sv-SE" sz="18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171450" indent="-171450" rtl="0">
              <a:buFont typeface="Arial" panose="020B0604020202020204" pitchFamily="34" charset="0"/>
              <a:buChar char="•"/>
            </a:pPr>
            <a:r>
              <a:rPr lang="sv-SE" b="0" dirty="0">
                <a:effectLst/>
                <a:latin typeface="Roboto" panose="02000000000000000000" pitchFamily="2" charset="0"/>
                <a:ea typeface="Roboto" panose="02000000000000000000" pitchFamily="2" charset="0"/>
                <a:cs typeface="Roboto" panose="02000000000000000000" pitchFamily="2" charset="0"/>
              </a:rPr>
              <a:t>skapa netto-positiva projekt som ur ett helhetsperspektiv är uppbyggande och bidrar till en regenerativ utveckling.</a:t>
            </a:r>
          </a:p>
          <a:p>
            <a:pPr marL="171450" indent="-171450" rtl="0">
              <a:buFont typeface="Arial" panose="020B0604020202020204" pitchFamily="34" charset="0"/>
              <a:buChar char="•"/>
            </a:pPr>
            <a:endParaRPr lang="sv-SE" b="0" dirty="0">
              <a:effectLst/>
              <a:latin typeface="Roboto" panose="02000000000000000000" pitchFamily="2" charset="0"/>
              <a:ea typeface="Roboto" panose="02000000000000000000" pitchFamily="2" charset="0"/>
              <a:cs typeface="Roboto" panose="02000000000000000000" pitchFamily="2" charset="0"/>
            </a:endParaRPr>
          </a:p>
          <a:p>
            <a:pPr marL="171450" indent="-171450" rtl="0">
              <a:buFont typeface="Arial" panose="020B0604020202020204" pitchFamily="34" charset="0"/>
              <a:buChar char="•"/>
            </a:pPr>
            <a:r>
              <a:rPr lang="sv-SE" b="0" dirty="0">
                <a:effectLst/>
                <a:latin typeface="Roboto" panose="02000000000000000000" pitchFamily="2" charset="0"/>
                <a:ea typeface="Roboto" panose="02000000000000000000" pitchFamily="2" charset="0"/>
                <a:cs typeface="Roboto" panose="02000000000000000000" pitchFamily="2" charset="0"/>
              </a:rPr>
              <a:t>Jämför med begreppet hållbarhet där man oftast nöjer sig med att samhällets totala kapital inte minskar och där det är ok att ersätta natur med tillverkat kapital.</a:t>
            </a:r>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10</a:t>
            </a:fld>
            <a:endParaRPr lang="sv-SE"/>
          </a:p>
        </p:txBody>
      </p:sp>
    </p:spTree>
    <p:extLst>
      <p:ext uri="{BB962C8B-B14F-4D97-AF65-F5344CB8AC3E}">
        <p14:creationId xmlns:p14="http://schemas.microsoft.com/office/powerpoint/2010/main" val="1844042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1F3F0-21B5-3C1A-530A-A88BA4B143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127CBF0-BFF1-C081-1E71-FEE7AFD006B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E2C289D-60FF-6A7F-4056-B05AE220B977}"/>
              </a:ext>
            </a:extLst>
          </p:cNvPr>
          <p:cNvSpPr>
            <a:spLocks noGrp="1"/>
          </p:cNvSpPr>
          <p:nvPr>
            <p:ph type="body" idx="1"/>
          </p:nvPr>
        </p:nvSpPr>
        <p:spPr/>
        <p:txBody>
          <a:bodyPr/>
          <a:lstStyle/>
          <a:p>
            <a:pPr marL="0" indent="0">
              <a:buFont typeface="+mj-lt"/>
              <a:buNone/>
            </a:pPr>
            <a:r>
              <a:rPr lang="sv-SE" dirty="0">
                <a:latin typeface="Roboto" panose="02000000000000000000" pitchFamily="2" charset="0"/>
                <a:ea typeface="Roboto" panose="02000000000000000000" pitchFamily="2" charset="0"/>
                <a:cs typeface="Roboto" panose="02000000000000000000" pitchFamily="2" charset="0"/>
              </a:rPr>
              <a:t>Hållbarhetsspindeln hjälper oss också att</a:t>
            </a:r>
          </a:p>
          <a:p>
            <a:pPr marL="228600" indent="-228600">
              <a:buFont typeface="+mj-lt"/>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Göra svåra avvägningar. </a:t>
            </a:r>
          </a:p>
          <a:p>
            <a:pPr marL="228600" indent="-228600">
              <a:buFont typeface="Arial" panose="020B0604020202020204" pitchFamily="34" charset="0"/>
              <a:buChar char="•"/>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Ställa högre krav på motståndskraft och flexibilitet i alla projekt och erbjuda gemensamma villkor som genomsyrar det vi tänker, säger och gör. </a:t>
            </a:r>
          </a:p>
          <a:p>
            <a:pPr marL="228600" indent="-228600">
              <a:buFont typeface="Arial" panose="020B0604020202020204" pitchFamily="34" charset="0"/>
              <a:buChar char="•"/>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Den intressantaste effekten av spindeln är att det har gjort det lättare att svara på svåra men viktiga frågor om produkters och tjänsters övergripande påverkan på lokal och global nivå ur ett livscykelperspektiv. Att genomföra livscykelanalyser är komplext och vanligtvis dyrt. Det finns inget som tyder på att det måste vara dyrt. Snarare borde analysen göras snabbare, enklare och oftare av flera människor för att uppnå önskade effekter. Vi är glada över att kunna starta en diskussion och en större kollektiv medvetenhet om detta. I den här situationen är det viktigare att öka medvetenheten om effekterna av olika produkter och tjänster än att publicera exakta siffror.</a:t>
            </a:r>
          </a:p>
          <a:p>
            <a:pPr marL="342900" indent="-342900" rtl="0">
              <a:buFont typeface="+mj-lt"/>
              <a:buAutoNum type="arabicPeriod"/>
            </a:pPr>
            <a:endParaRPr lang="sv-SE" sz="18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rtl="0">
              <a:buFont typeface="+mj-lt"/>
              <a:buNone/>
            </a:pPr>
            <a:endParaRPr lang="sv-SE" b="0" dirty="0">
              <a:effectLst/>
              <a:latin typeface="Roboto" panose="02000000000000000000" pitchFamily="2" charset="0"/>
              <a:ea typeface="Roboto" panose="02000000000000000000" pitchFamily="2" charset="0"/>
              <a:cs typeface="Roboto" panose="02000000000000000000" pitchFamily="2" charset="0"/>
            </a:endParaRPr>
          </a:p>
          <a:p>
            <a:endParaRPr lang="sv-SE" dirty="0"/>
          </a:p>
        </p:txBody>
      </p:sp>
      <p:sp>
        <p:nvSpPr>
          <p:cNvPr id="4" name="Platshållare för bildnummer 3">
            <a:extLst>
              <a:ext uri="{FF2B5EF4-FFF2-40B4-BE49-F238E27FC236}">
                <a16:creationId xmlns:a16="http://schemas.microsoft.com/office/drawing/2014/main" id="{64066A6A-3C16-5C20-451C-22926487713B}"/>
              </a:ext>
            </a:extLst>
          </p:cNvPr>
          <p:cNvSpPr>
            <a:spLocks noGrp="1"/>
          </p:cNvSpPr>
          <p:nvPr>
            <p:ph type="sldNum" sz="quarter" idx="5"/>
          </p:nvPr>
        </p:nvSpPr>
        <p:spPr/>
        <p:txBody>
          <a:bodyPr/>
          <a:lstStyle/>
          <a:p>
            <a:fld id="{AEC6BCEF-0A84-7B4E-ADEC-88B081D98287}" type="slidenum">
              <a:rPr lang="sv-SE" smtClean="0"/>
              <a:t>11</a:t>
            </a:fld>
            <a:endParaRPr lang="sv-SE"/>
          </a:p>
        </p:txBody>
      </p:sp>
    </p:spTree>
    <p:extLst>
      <p:ext uri="{BB962C8B-B14F-4D97-AF65-F5344CB8AC3E}">
        <p14:creationId xmlns:p14="http://schemas.microsoft.com/office/powerpoint/2010/main" val="289038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i="0" u="none" strike="noStrike" dirty="0">
                <a:solidFill>
                  <a:srgbClr val="000000"/>
                </a:solidFill>
                <a:effectLst/>
                <a:latin typeface="Arial" panose="020B0604020202020204" pitchFamily="34" charset="0"/>
              </a:rPr>
              <a:t>Kompetensutveckling och nätverksbygge</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endParaRPr>
          </a:p>
          <a:p>
            <a:pPr marL="228600" indent="-228600">
              <a:buFont typeface="+mj-lt"/>
              <a:buAutoNum type="arabicPeriod"/>
            </a:pPr>
            <a:r>
              <a:rPr lang="sv-SE" sz="1200" b="0" i="0" u="none" strike="noStrike" dirty="0">
                <a:solidFill>
                  <a:srgbClr val="000000"/>
                </a:solidFill>
                <a:effectLst/>
                <a:latin typeface="Arial" panose="020B0604020202020204" pitchFamily="34" charset="0"/>
              </a:rPr>
              <a:t>En viktig anledning till att vi kunde höja kraven på de som söker våra projektstöd var att vi bjöd in medlemmar och andra intresserade att lära känna varandra och lära sig mer om resiliens genom temakvällar och studiebesök. </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endParaRPr>
          </a:p>
          <a:p>
            <a:pPr marL="228600" indent="-228600">
              <a:buFont typeface="+mj-lt"/>
              <a:buAutoNum type="arabicPeriod"/>
            </a:pPr>
            <a:r>
              <a:rPr lang="sv-SE" sz="1200" b="0" i="0" u="none" strike="noStrike" dirty="0">
                <a:solidFill>
                  <a:srgbClr val="000000"/>
                </a:solidFill>
                <a:effectLst/>
                <a:latin typeface="Arial" panose="020B0604020202020204" pitchFamily="34" charset="0"/>
              </a:rPr>
              <a:t>Öka medvetenhet om att det är brådskande och viktigt att förändra någonting. </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endParaRPr>
          </a:p>
          <a:p>
            <a:pPr marL="228600" indent="-228600">
              <a:buFont typeface="+mj-lt"/>
              <a:buAutoNum type="arabicPeriod"/>
            </a:pPr>
            <a:r>
              <a:rPr lang="sv-SE" sz="1200" b="0" i="0" u="none" strike="noStrike" dirty="0">
                <a:solidFill>
                  <a:srgbClr val="000000"/>
                </a:solidFill>
                <a:effectLst/>
                <a:latin typeface="Arial" panose="020B0604020202020204" pitchFamily="34" charset="0"/>
              </a:rPr>
              <a:t>Skapa en känsla av att förändringarna som måste till blir både bättre och roligare att göra om man gör det tillsammans med någon. </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endParaRPr>
          </a:p>
          <a:p>
            <a:pPr marL="228600" indent="-228600">
              <a:buFont typeface="+mj-lt"/>
              <a:buAutoNum type="arabicPeriod"/>
            </a:pPr>
            <a:r>
              <a:rPr lang="sv-SE" sz="1200" b="0" i="0" u="none" strike="noStrike" dirty="0">
                <a:solidFill>
                  <a:srgbClr val="000000"/>
                </a:solidFill>
                <a:effectLst/>
                <a:latin typeface="Arial" panose="020B0604020202020204" pitchFamily="34" charset="0"/>
              </a:rPr>
              <a:t>Vi hade nu genom riktad kompetensutveckling och nätverkande insatser gjort det möjligt att uppnå bättre effekt av våra investeringar.</a:t>
            </a:r>
            <a:endParaRPr lang="sv-SE" b="0" dirty="0"/>
          </a:p>
          <a:p>
            <a:endParaRPr lang="sv-SE" dirty="0"/>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12</a:t>
            </a:fld>
            <a:endParaRPr lang="sv-SE"/>
          </a:p>
        </p:txBody>
      </p:sp>
    </p:spTree>
    <p:extLst>
      <p:ext uri="{BB962C8B-B14F-4D97-AF65-F5344CB8AC3E}">
        <p14:creationId xmlns:p14="http://schemas.microsoft.com/office/powerpoint/2010/main" val="358012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latin typeface="Roboto" panose="02000000000000000000" pitchFamily="2" charset="0"/>
                <a:ea typeface="Roboto" panose="02000000000000000000" pitchFamily="2" charset="0"/>
                <a:cs typeface="Roboto" panose="02000000000000000000" pitchFamily="2" charset="0"/>
              </a:rPr>
              <a:t>Framgångsfaktorer</a:t>
            </a:r>
          </a:p>
          <a:p>
            <a:pPr marL="0" indent="0">
              <a:buFont typeface="+mj-lt"/>
              <a:buNone/>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mj-lt"/>
              <a:buAutoNum type="arabicPeriod"/>
            </a:pPr>
            <a:r>
              <a:rPr lang="sv-SE" dirty="0">
                <a:latin typeface="Roboto" panose="02000000000000000000" pitchFamily="2" charset="0"/>
                <a:ea typeface="Roboto" panose="02000000000000000000" pitchFamily="2" charset="0"/>
                <a:cs typeface="Roboto" panose="02000000000000000000" pitchFamily="2" charset="0"/>
              </a:rPr>
              <a:t>För att nå stora gemensamma mål, krävs många små processer.</a:t>
            </a:r>
          </a:p>
          <a:p>
            <a:pPr marL="228600" indent="-228600">
              <a:buFont typeface="+mj-lt"/>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mj-lt"/>
              <a:buAutoNum type="arabicPeriod"/>
            </a:pPr>
            <a:r>
              <a:rPr lang="sv-SE" dirty="0">
                <a:latin typeface="Roboto" panose="02000000000000000000" pitchFamily="2" charset="0"/>
                <a:ea typeface="Roboto" panose="02000000000000000000" pitchFamily="2" charset="0"/>
                <a:cs typeface="Roboto" panose="02000000000000000000" pitchFamily="2" charset="0"/>
              </a:rPr>
              <a:t>De nätverksbyggande insatserna har kombinerats med möjligheter att delta på temakvällar, studiebesök och kvalitativa rådgivningar för att bygga och genomföra projekt vilket har genomförts tack vare projekts som ägs av styrelsen.  </a:t>
            </a:r>
          </a:p>
          <a:p>
            <a:pPr marL="228600" indent="-228600">
              <a:buFont typeface="+mj-lt"/>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mj-lt"/>
              <a:buAutoNum type="arabicPeriod"/>
            </a:pPr>
            <a:r>
              <a:rPr lang="sv-SE" dirty="0">
                <a:latin typeface="Roboto" panose="02000000000000000000" pitchFamily="2" charset="0"/>
                <a:ea typeface="Roboto" panose="02000000000000000000" pitchFamily="2" charset="0"/>
                <a:cs typeface="Roboto" panose="02000000000000000000" pitchFamily="2" charset="0"/>
              </a:rPr>
              <a:t>Genom att kombinera nätverksbyggande aktiviteter och enklare och snabbare delprojekt vinner vi stora synergieffekter.</a:t>
            </a:r>
          </a:p>
          <a:p>
            <a:pPr marL="228600" indent="-228600">
              <a:buFont typeface="+mj-lt"/>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228600" indent="-228600">
              <a:buFont typeface="+mj-lt"/>
              <a:buAutoNum type="arabicPeriod"/>
            </a:pPr>
            <a:r>
              <a:rPr lang="sv-SE" dirty="0">
                <a:latin typeface="Roboto" panose="02000000000000000000" pitchFamily="2" charset="0"/>
                <a:ea typeface="Roboto" panose="02000000000000000000" pitchFamily="2" charset="0"/>
                <a:cs typeface="Roboto" panose="02000000000000000000" pitchFamily="2" charset="0"/>
              </a:rPr>
              <a:t>Intern förankring och gemensamma utbildningsinsatser är viktiga grundförutsättningar. </a:t>
            </a:r>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13</a:t>
            </a:fld>
            <a:endParaRPr lang="sv-SE"/>
          </a:p>
        </p:txBody>
      </p:sp>
    </p:spTree>
    <p:extLst>
      <p:ext uri="{BB962C8B-B14F-4D97-AF65-F5344CB8AC3E}">
        <p14:creationId xmlns:p14="http://schemas.microsoft.com/office/powerpoint/2010/main" val="386762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Roboto" panose="02000000000000000000" pitchFamily="2" charset="0"/>
                <a:ea typeface="Roboto" panose="02000000000000000000" pitchFamily="2" charset="0"/>
                <a:cs typeface="Roboto" panose="02000000000000000000" pitchFamily="2" charset="0"/>
              </a:rPr>
              <a:t>Leader-metoden med extra resurser för att stärka nätverksbygge och kompetensutveckling tillsammans med verktyget hållbarhetsspindeln stärker landskapens:</a:t>
            </a:r>
          </a:p>
          <a:p>
            <a:pPr marL="228600" indent="-228600">
              <a:buAutoNum type="arabicPeriod"/>
            </a:pPr>
            <a:r>
              <a:rPr lang="sv-SE" dirty="0">
                <a:latin typeface="Roboto" panose="02000000000000000000" pitchFamily="2" charset="0"/>
                <a:ea typeface="Roboto" panose="02000000000000000000" pitchFamily="2" charset="0"/>
                <a:cs typeface="Roboto" panose="02000000000000000000" pitchFamily="2" charset="0"/>
              </a:rPr>
              <a:t>motståndskraft</a:t>
            </a:r>
          </a:p>
          <a:p>
            <a:pPr marL="228600" indent="-228600">
              <a:buAutoNum type="arabicPeriod"/>
            </a:pPr>
            <a:r>
              <a:rPr lang="sv-SE" dirty="0">
                <a:latin typeface="Roboto" panose="02000000000000000000" pitchFamily="2" charset="0"/>
                <a:ea typeface="Roboto" panose="02000000000000000000" pitchFamily="2" charset="0"/>
                <a:cs typeface="Roboto" panose="02000000000000000000" pitchFamily="2" charset="0"/>
              </a:rPr>
              <a:t>anpassningsförmåga och </a:t>
            </a:r>
          </a:p>
          <a:p>
            <a:pPr marL="228600" indent="-228600">
              <a:buAutoNum type="arabicPeriod"/>
            </a:pPr>
            <a:r>
              <a:rPr lang="sv-SE" dirty="0">
                <a:latin typeface="Roboto" panose="02000000000000000000" pitchFamily="2" charset="0"/>
                <a:ea typeface="Roboto" panose="02000000000000000000" pitchFamily="2" charset="0"/>
                <a:cs typeface="Roboto" panose="02000000000000000000" pitchFamily="2" charset="0"/>
              </a:rPr>
              <a:t>Transformationsförmåga, det vill säga vår förmåga att ställa om.  </a:t>
            </a:r>
          </a:p>
          <a:p>
            <a:pPr marL="228600" indent="-228600">
              <a:buAutoNum type="arabicPeriod"/>
            </a:pPr>
            <a:endParaRPr lang="sv-SE" dirty="0">
              <a:latin typeface="Roboto" panose="02000000000000000000" pitchFamily="2" charset="0"/>
              <a:ea typeface="Roboto" panose="02000000000000000000" pitchFamily="2" charset="0"/>
              <a:cs typeface="Roboto" panose="02000000000000000000" pitchFamily="2" charset="0"/>
            </a:endParaRPr>
          </a:p>
          <a:p>
            <a:pPr marL="0" indent="0">
              <a:buNone/>
            </a:pPr>
            <a:r>
              <a:rPr lang="sv-SE" dirty="0">
                <a:latin typeface="Roboto" panose="02000000000000000000" pitchFamily="2" charset="0"/>
                <a:ea typeface="Roboto" panose="02000000000000000000" pitchFamily="2" charset="0"/>
                <a:cs typeface="Roboto" panose="02000000000000000000" pitchFamily="2" charset="0"/>
              </a:rPr>
              <a:t>Beskriv exemplen…</a:t>
            </a:r>
          </a:p>
        </p:txBody>
      </p:sp>
      <p:sp>
        <p:nvSpPr>
          <p:cNvPr id="4" name="Platshållare för bildnummer 3"/>
          <p:cNvSpPr>
            <a:spLocks noGrp="1"/>
          </p:cNvSpPr>
          <p:nvPr>
            <p:ph type="sldNum" sz="quarter" idx="5"/>
          </p:nvPr>
        </p:nvSpPr>
        <p:spPr/>
        <p:txBody>
          <a:bodyPr/>
          <a:lstStyle/>
          <a:p>
            <a:fld id="{13BBD475-DF65-1547-854A-CA28D71C67B3}" type="slidenum">
              <a:rPr lang="sv-SE" smtClean="0"/>
              <a:t>14</a:t>
            </a:fld>
            <a:endParaRPr lang="sv-SE"/>
          </a:p>
        </p:txBody>
      </p:sp>
    </p:spTree>
    <p:extLst>
      <p:ext uri="{BB962C8B-B14F-4D97-AF65-F5344CB8AC3E}">
        <p14:creationId xmlns:p14="http://schemas.microsoft.com/office/powerpoint/2010/main" val="1379661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100 genomförda projekt - https://upplandsbygd.se/projekt/</a:t>
            </a:r>
          </a:p>
          <a:p>
            <a:endParaRPr lang="sv-SE" dirty="0"/>
          </a:p>
          <a:p>
            <a:r>
              <a:rPr lang="sv-SE" dirty="0"/>
              <a:t>Här ett foto från projektet Hågaby skolträdgård vars koncept spred sig till flera landsbygdsskolor. </a:t>
            </a:r>
          </a:p>
          <a:p>
            <a:endParaRPr lang="sv-SE" dirty="0"/>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15</a:t>
            </a:fld>
            <a:endParaRPr lang="sv-SE"/>
          </a:p>
        </p:txBody>
      </p:sp>
    </p:spTree>
    <p:extLst>
      <p:ext uri="{BB962C8B-B14F-4D97-AF65-F5344CB8AC3E}">
        <p14:creationId xmlns:p14="http://schemas.microsoft.com/office/powerpoint/2010/main" val="106492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Roboto" panose="02000000000000000000" pitchFamily="2" charset="0"/>
                <a:ea typeface="Roboto" panose="02000000000000000000" pitchFamily="2" charset="0"/>
                <a:cs typeface="Roboto" panose="02000000000000000000" pitchFamily="2" charset="0"/>
              </a:rPr>
              <a:t>Lärdomar och nästa steg</a:t>
            </a:r>
          </a:p>
          <a:p>
            <a:endParaRPr lang="sv-SE" dirty="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Fortsätta den intern förankringen och gemensamma utbildningsinsatser.</a:t>
            </a:r>
          </a:p>
          <a:p>
            <a:endParaRPr lang="sv-SE" dirty="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sz="1200" dirty="0">
                <a:latin typeface="Roboto" panose="02000000000000000000" pitchFamily="2" charset="0"/>
                <a:ea typeface="Roboto" panose="02000000000000000000" pitchFamily="2" charset="0"/>
                <a:cs typeface="Roboto" panose="02000000000000000000" pitchFamily="2" charset="0"/>
              </a:rPr>
              <a:t>Att processleda nätverk och bygga nätverket starkare och med fler aktörer. </a:t>
            </a:r>
            <a:br>
              <a:rPr lang="sv-SE" sz="1200" dirty="0">
                <a:latin typeface="Roboto" panose="02000000000000000000" pitchFamily="2" charset="0"/>
                <a:ea typeface="Roboto" panose="02000000000000000000" pitchFamily="2" charset="0"/>
                <a:cs typeface="Roboto" panose="02000000000000000000" pitchFamily="2" charset="0"/>
              </a:rPr>
            </a:br>
            <a:endParaRPr lang="sv-SE" sz="1200" dirty="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sz="1200" dirty="0">
                <a:latin typeface="Roboto" panose="02000000000000000000" pitchFamily="2" charset="0"/>
                <a:ea typeface="Roboto" panose="02000000000000000000" pitchFamily="2" charset="0"/>
                <a:cs typeface="Roboto" panose="02000000000000000000" pitchFamily="2" charset="0"/>
              </a:rPr>
              <a:t>Stärka mervärdet av medlemskap och nätverksdeltagande.</a:t>
            </a:r>
            <a:br>
              <a:rPr lang="sv-SE" sz="1200" dirty="0">
                <a:latin typeface="Roboto" panose="02000000000000000000" pitchFamily="2" charset="0"/>
                <a:ea typeface="Roboto" panose="02000000000000000000" pitchFamily="2" charset="0"/>
                <a:cs typeface="Roboto" panose="02000000000000000000" pitchFamily="2" charset="0"/>
              </a:rPr>
            </a:br>
            <a:endParaRPr lang="sv-SE" sz="1200" dirty="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sz="1200" dirty="0">
                <a:latin typeface="Roboto" panose="02000000000000000000" pitchFamily="2" charset="0"/>
                <a:ea typeface="Roboto" panose="02000000000000000000" pitchFamily="2" charset="0"/>
                <a:cs typeface="Roboto" panose="02000000000000000000" pitchFamily="2" charset="0"/>
              </a:rPr>
              <a:t>Kommunicera och förankra konceptet det goda livet och hur vi arbetar med: </a:t>
            </a:r>
          </a:p>
          <a:p>
            <a:pPr marL="0" indent="0">
              <a:buFont typeface="Arial" panose="020B0604020202020204" pitchFamily="34" charset="0"/>
              <a:buNone/>
            </a:pPr>
            <a:r>
              <a:rPr lang="sv-SE" sz="1200" dirty="0">
                <a:latin typeface="Roboto" panose="02000000000000000000" pitchFamily="2" charset="0"/>
                <a:ea typeface="Roboto" panose="02000000000000000000" pitchFamily="2" charset="0"/>
                <a:cs typeface="Roboto" panose="02000000000000000000" pitchFamily="2" charset="0"/>
              </a:rPr>
              <a:t>	</a:t>
            </a:r>
            <a:r>
              <a:rPr lang="sv-SE" sz="1200" i="1" dirty="0">
                <a:latin typeface="Roboto" panose="02000000000000000000" pitchFamily="2" charset="0"/>
                <a:ea typeface="Roboto" panose="02000000000000000000" pitchFamily="2" charset="0"/>
                <a:cs typeface="Roboto" panose="02000000000000000000" pitchFamily="2" charset="0"/>
              </a:rPr>
              <a:t>- regenerativ lokalt ledd utveckling.</a:t>
            </a:r>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16</a:t>
            </a:fld>
            <a:endParaRPr lang="sv-SE"/>
          </a:p>
        </p:txBody>
      </p:sp>
    </p:spTree>
    <p:extLst>
      <p:ext uri="{BB962C8B-B14F-4D97-AF65-F5344CB8AC3E}">
        <p14:creationId xmlns:p14="http://schemas.microsoft.com/office/powerpoint/2010/main" val="88086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Hur kan du engagera dig?</a:t>
            </a:r>
          </a:p>
          <a:p>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dirty="0">
                <a:effectLst/>
                <a:latin typeface="Calibri" panose="020F0502020204030204" pitchFamily="34" charset="0"/>
                <a:ea typeface="Calibri" panose="020F0502020204030204" pitchFamily="34" charset="0"/>
                <a:cs typeface="Times New Roman" panose="02020603050405020304" pitchFamily="18" charset="0"/>
              </a:rPr>
              <a:t>Vi ordnar även seminarier, temakvällar och studiebesök med jämna mellanrum – för att tanka inspiration och lära oss mer om det goda livet.</a:t>
            </a:r>
          </a:p>
          <a:p>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dirty="0">
                <a:effectLst/>
                <a:latin typeface="Calibri" panose="020F0502020204030204" pitchFamily="34" charset="0"/>
                <a:ea typeface="Calibri" panose="020F0502020204030204" pitchFamily="34" charset="0"/>
                <a:cs typeface="Times New Roman" panose="02020603050405020304" pitchFamily="18" charset="0"/>
              </a:rPr>
              <a:t>Bli medlem och/eller gå med i vårt nätverk och få vårt nyhetsbrev.</a:t>
            </a:r>
          </a:p>
          <a:p>
            <a:r>
              <a:rPr lang="sv-SE" sz="1800" dirty="0">
                <a:effectLst/>
                <a:latin typeface="Calibri" panose="020F0502020204030204" pitchFamily="34" charset="0"/>
                <a:ea typeface="Calibri" panose="020F0502020204030204" pitchFamily="34" charset="0"/>
                <a:cs typeface="Times New Roman" panose="02020603050405020304" pitchFamily="18" charset="0"/>
              </a:rPr>
              <a:t>Läs mer på vår hemsida och  </a:t>
            </a:r>
          </a:p>
          <a:p>
            <a:r>
              <a:rPr lang="sv-SE" sz="1800" dirty="0">
                <a:effectLst/>
                <a:latin typeface="Calibri" panose="020F0502020204030204" pitchFamily="34" charset="0"/>
                <a:ea typeface="Calibri" panose="020F0502020204030204" pitchFamily="34" charset="0"/>
                <a:cs typeface="Times New Roman" panose="02020603050405020304" pitchFamily="18" charset="0"/>
              </a:rPr>
              <a:t>följ oss gärna på LinkedIn.</a:t>
            </a:r>
          </a:p>
        </p:txBody>
      </p:sp>
      <p:sp>
        <p:nvSpPr>
          <p:cNvPr id="4" name="Platshållare för bildnummer 3"/>
          <p:cNvSpPr>
            <a:spLocks noGrp="1"/>
          </p:cNvSpPr>
          <p:nvPr>
            <p:ph type="sldNum" sz="quarter" idx="5"/>
          </p:nvPr>
        </p:nvSpPr>
        <p:spPr/>
        <p:txBody>
          <a:bodyPr/>
          <a:lstStyle/>
          <a:p>
            <a:fld id="{AEC6BCEF-0A84-7B4E-ADEC-88B081D98287}" type="slidenum">
              <a:rPr lang="sv-SE" smtClean="0"/>
              <a:t>17</a:t>
            </a:fld>
            <a:endParaRPr lang="sv-SE"/>
          </a:p>
        </p:txBody>
      </p:sp>
    </p:spTree>
    <p:extLst>
      <p:ext uri="{BB962C8B-B14F-4D97-AF65-F5344CB8AC3E}">
        <p14:creationId xmlns:p14="http://schemas.microsoft.com/office/powerpoint/2010/main" val="81034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18</a:t>
            </a:fld>
            <a:endParaRPr lang="sv-SE"/>
          </a:p>
        </p:txBody>
      </p:sp>
    </p:spTree>
    <p:extLst>
      <p:ext uri="{BB962C8B-B14F-4D97-AF65-F5344CB8AC3E}">
        <p14:creationId xmlns:p14="http://schemas.microsoft.com/office/powerpoint/2010/main" val="198937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Tanken är att utveckling av just din plats genomförs mest effektivt av er som bor och verkar där – av dig, din förening, lokala företag och andra organisationer. Det är ni som vet vilka behov och utmaningar som behöver mötas.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Därför stöttar vi lokala utvecklingsprojekt, stora och små, ger råd - från idé till verklighet genom Leader-metoden.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Leader-metoden för landsbygdsutveckling har sitt ursprung från EU och införs år 1991.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Det finns 40 områden i Sverige &amp; över 3500 i hela 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Leader är en förkortning av en fransk mening.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Det betyder Samordnade aktiviteter för ekonomisk utveckling på landsbygden.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Ideellt engagemang är grunden - även om samarbetet och viljan att utveckla finns, så kanske pengarna inte alltid gör det.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Då kan Leader vara en möjlighet.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dirty="0">
                <a:solidFill>
                  <a:srgbClr val="212121"/>
                </a:solidFill>
                <a:effectLst/>
                <a:latin typeface="Roboto" panose="02000000000000000000" pitchFamily="2" charset="0"/>
              </a:rPr>
              <a:t>Den lokala utvecklingsstrategin utgör ett ramverk för vilka insatser som kan beviljas under programperioden.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dirty="0">
                <a:solidFill>
                  <a:srgbClr val="212121"/>
                </a:solidFill>
                <a:effectLst/>
                <a:latin typeface="Roboto" panose="02000000000000000000" pitchFamily="2" charset="0"/>
              </a:rPr>
              <a:t>Strategier utarbetas och genomförs med ett underifrånperspektiv.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dirty="0">
                <a:solidFill>
                  <a:srgbClr val="212121"/>
                </a:solidFill>
                <a:effectLst/>
                <a:latin typeface="Roboto" panose="02000000000000000000" pitchFamily="2" charset="0"/>
              </a:rPr>
              <a:t>Lokala aktionsgrupper som består av styrelseledamöter som representerar företagen, den ideella sektorn och den offentliga sektorn beslutar vilka projekt som ska prioriteras.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dirty="0">
                <a:solidFill>
                  <a:srgbClr val="212121"/>
                </a:solidFill>
                <a:effectLst/>
                <a:latin typeface="Roboto" panose="02000000000000000000" pitchFamily="2" charset="0"/>
              </a:rPr>
              <a:t>Integrerade och sektorsövergripande samarbeten är viktiga för att komma ”bort från stuprören”.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strike="noStrike" dirty="0">
                <a:solidFill>
                  <a:srgbClr val="212121"/>
                </a:solidFill>
                <a:effectLst/>
                <a:latin typeface="Roboto" panose="02000000000000000000" pitchFamily="2" charset="0"/>
              </a:rPr>
              <a:t>Leader är en generös plattform för utbyta av idéer.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Varje enskilt projekt blir en pusselbit som bidrar till strategins måluppfyllelse.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212121"/>
                </a:solidFill>
                <a:effectLst/>
                <a:latin typeface="Roboto" panose="02000000000000000000" pitchFamily="2" charset="0"/>
              </a:rPr>
              <a:t>Vårt område finns i Uppland och ligger mellan Stockholm och Gävle (ej tätorter, nytta till landsbygderna).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u="none" strike="noStrike" dirty="0">
              <a:solidFill>
                <a:srgbClr val="212121"/>
              </a:solidFill>
              <a:effectLst/>
              <a:latin typeface="Roboto" panose="02000000000000000000" pitchFamily="2" charset="0"/>
            </a:endParaRPr>
          </a:p>
        </p:txBody>
      </p:sp>
      <p:sp>
        <p:nvSpPr>
          <p:cNvPr id="4" name="Platshållare för bildnummer 3"/>
          <p:cNvSpPr>
            <a:spLocks noGrp="1"/>
          </p:cNvSpPr>
          <p:nvPr>
            <p:ph type="sldNum" sz="quarter" idx="5"/>
          </p:nvPr>
        </p:nvSpPr>
        <p:spPr/>
        <p:txBody>
          <a:bodyPr/>
          <a:lstStyle/>
          <a:p>
            <a:fld id="{AEC6BCEF-0A84-7B4E-ADEC-88B081D98287}" type="slidenum">
              <a:rPr lang="sv-SE" smtClean="0"/>
              <a:t>2</a:t>
            </a:fld>
            <a:endParaRPr lang="sv-SE"/>
          </a:p>
        </p:txBody>
      </p:sp>
    </p:spTree>
    <p:extLst>
      <p:ext uri="{BB962C8B-B14F-4D97-AF65-F5344CB8AC3E}">
        <p14:creationId xmlns:p14="http://schemas.microsoft.com/office/powerpoint/2010/main" val="334627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Vår strategi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att få stöd krävs att din idé bidrar till det goda livet och matchar Upplandsbygds strategi som sammanfattas med vår: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”Blomstrande och inkluderande bygder,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ett gott och hållbart liv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där människor och idéer växer”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1. Levande och inkluderande bygder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2. Nya och hållbara lösningar för lokal utveckling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Insatsområden: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1. Lokal ekonomi och hållbart entreprenörskap… hit hör t.ex. projekt som ger stöd till entreprenörer inom föreningslivet och näringslivet inom affärsutveckling, kompetensutveckling och nätverksskapande. Dessa projekt bidrar till en stärkt lokal ekonomi och nya hållbara lösningar för lokal utveckling.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2. Bygdefrämjande utveckling och stärkt gemenskap… hit hör projekt som stärker den lokala gemenskapen och deltagandet i bygdens utveckling – för alla oavsett bakgrund.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3. Rikare vatten och landskap… hit hör projekt som bidrar till nya affärsmöjligheter som bygger på ett hållbart brukande och nyttjande av våra vatten, jordar och skogar. På det sättet tar vi vara på outnyttjade resurser, bidrar till ett rikt växt- och djurliv och minskar klimatpåverkan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3</a:t>
            </a:fld>
            <a:endParaRPr lang="sv-SE"/>
          </a:p>
        </p:txBody>
      </p:sp>
    </p:spTree>
    <p:extLst>
      <p:ext uri="{BB962C8B-B14F-4D97-AF65-F5344CB8AC3E}">
        <p14:creationId xmlns:p14="http://schemas.microsoft.com/office/powerpoint/2010/main" val="326742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Varför gör vi det här?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Jo, vi tror på det goda livet 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hänsyn till social rättvisa </a:t>
            </a:r>
            <a:br>
              <a:rPr kumimoji="0" lang="sv-SE"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sv-SE" sz="1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hänsyn till ekonomisk rättvisa och</a:t>
            </a:r>
            <a:br>
              <a:rPr kumimoji="0" lang="sv-SE"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sv-SE" sz="1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respekt för naturen. </a:t>
            </a:r>
            <a:br>
              <a:rPr kumimoji="0" lang="sv-SE"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sv-SE"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4</a:t>
            </a:fld>
            <a:endParaRPr lang="sv-SE"/>
          </a:p>
        </p:txBody>
      </p:sp>
    </p:spTree>
    <p:extLst>
      <p:ext uri="{BB962C8B-B14F-4D97-AF65-F5344CB8AC3E}">
        <p14:creationId xmlns:p14="http://schemas.microsoft.com/office/powerpoint/2010/main" val="373131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Roboto" panose="02000000000000000000" pitchFamily="2" charset="0"/>
                <a:ea typeface="Roboto" panose="02000000000000000000" pitchFamily="2" charset="0"/>
                <a:cs typeface="Roboto" panose="02000000000000000000" pitchFamily="2" charset="0"/>
              </a:rPr>
              <a:t>Men hur kan vi bäst bidra till det goda livet?</a:t>
            </a:r>
          </a:p>
          <a:p>
            <a:endParaRPr lang="sv-SE" dirty="0">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Vi hjälper människor att mötas, för när du träffar människor du vanligtvis inte har kontakt med så kan du få oväntad hjälp på vägen.</a:t>
            </a: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Genom nya kontakter och kunskap sår vi frön till förändring.</a:t>
            </a: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Även ett litet frö kan växa och göra skillnad. </a:t>
            </a: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Tillsammans kan vi så många frön,</a:t>
            </a:r>
          </a:p>
          <a:p>
            <a:pPr marL="171450" indent="-1714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och skapa det goda livet.</a:t>
            </a:r>
          </a:p>
          <a:p>
            <a:endParaRPr lang="sv-SE" dirty="0">
              <a:latin typeface="Roboto" panose="02000000000000000000" pitchFamily="2" charset="0"/>
              <a:ea typeface="Roboto" panose="02000000000000000000" pitchFamily="2" charset="0"/>
              <a:cs typeface="Roboto" panose="02000000000000000000" pitchFamily="2" charset="0"/>
            </a:endParaRPr>
          </a:p>
        </p:txBody>
      </p:sp>
      <p:sp>
        <p:nvSpPr>
          <p:cNvPr id="4" name="Platshållare för bildnummer 3"/>
          <p:cNvSpPr>
            <a:spLocks noGrp="1"/>
          </p:cNvSpPr>
          <p:nvPr>
            <p:ph type="sldNum" sz="quarter" idx="5"/>
          </p:nvPr>
        </p:nvSpPr>
        <p:spPr/>
        <p:txBody>
          <a:bodyPr/>
          <a:lstStyle/>
          <a:p>
            <a:fld id="{AEC6BCEF-0A84-7B4E-ADEC-88B081D98287}" type="slidenum">
              <a:rPr lang="sv-SE" smtClean="0"/>
              <a:t>5</a:t>
            </a:fld>
            <a:endParaRPr lang="sv-SE"/>
          </a:p>
        </p:txBody>
      </p:sp>
    </p:spTree>
    <p:extLst>
      <p:ext uri="{BB962C8B-B14F-4D97-AF65-F5344CB8AC3E}">
        <p14:creationId xmlns:p14="http://schemas.microsoft.com/office/powerpoint/2010/main" val="263159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Roboto" panose="02000000000000000000" pitchFamily="2" charset="0"/>
                <a:ea typeface="Roboto" panose="02000000000000000000" pitchFamily="2" charset="0"/>
                <a:cs typeface="Roboto" panose="02000000000000000000" pitchFamily="2" charset="0"/>
              </a:rPr>
              <a:t>För att jobba med det goda livet så behöver vi både stöd och inspiration och vårt främsta verktyg och metod för det är Hållbarhetsspindeln.</a:t>
            </a:r>
          </a:p>
          <a:p>
            <a:endParaRPr lang="sv-SE" dirty="0">
              <a:latin typeface="Roboto" panose="02000000000000000000" pitchFamily="2" charset="0"/>
              <a:ea typeface="Roboto" panose="02000000000000000000" pitchFamily="2" charset="0"/>
              <a:cs typeface="Roboto" panose="02000000000000000000" pitchFamily="2" charset="0"/>
            </a:endParaRPr>
          </a:p>
          <a:p>
            <a:r>
              <a:rPr lang="sv-SE" dirty="0">
                <a:latin typeface="Roboto" panose="02000000000000000000" pitchFamily="2" charset="0"/>
                <a:ea typeface="Roboto" panose="02000000000000000000" pitchFamily="2" charset="0"/>
                <a:cs typeface="Roboto" panose="02000000000000000000" pitchFamily="2" charset="0"/>
              </a:rPr>
              <a:t>Resan mot det goda livet påbörjas våren 2018 då styrelsen diskuterar och poängbedömer projekt och på flera möten upptäcker att det inte är så lätt att diskutera kring huruvida ett projekt kan anses hållbart eller inte?</a:t>
            </a:r>
          </a:p>
          <a:p>
            <a:r>
              <a:rPr lang="sv-SE" dirty="0">
                <a:latin typeface="Roboto" panose="02000000000000000000" pitchFamily="2" charset="0"/>
                <a:ea typeface="Roboto" panose="02000000000000000000" pitchFamily="2" charset="0"/>
                <a:cs typeface="Roboto" panose="02000000000000000000" pitchFamily="2" charset="0"/>
              </a:rPr>
              <a:t>Projektet ”Hojåkning för alla” var ett projekt där idén var att en </a:t>
            </a:r>
            <a:r>
              <a:rPr lang="sv-SE" dirty="0" err="1">
                <a:latin typeface="Roboto" panose="02000000000000000000" pitchFamily="2" charset="0"/>
                <a:ea typeface="Roboto" panose="02000000000000000000" pitchFamily="2" charset="0"/>
                <a:cs typeface="Roboto" panose="02000000000000000000" pitchFamily="2" charset="0"/>
              </a:rPr>
              <a:t>motorcross</a:t>
            </a:r>
            <a:r>
              <a:rPr lang="sv-SE" dirty="0">
                <a:latin typeface="Roboto" panose="02000000000000000000" pitchFamily="2" charset="0"/>
                <a:ea typeface="Roboto" panose="02000000000000000000" pitchFamily="2" charset="0"/>
                <a:cs typeface="Roboto" panose="02000000000000000000" pitchFamily="2" charset="0"/>
              </a:rPr>
              <a:t> klubb skulle köpa in några el-drivna och några bensindrivna motorcyklar för att kunna låna ut till bygdens unga så att fler, framförallt tjejer skulle kunna prova på sporten som då var högst exkluderande både gällande ekonomi och jämställdhet. </a:t>
            </a:r>
          </a:p>
          <a:p>
            <a:r>
              <a:rPr lang="sv-SE" dirty="0">
                <a:latin typeface="Roboto" panose="02000000000000000000" pitchFamily="2" charset="0"/>
                <a:ea typeface="Roboto" panose="02000000000000000000" pitchFamily="2" charset="0"/>
                <a:cs typeface="Roboto" panose="02000000000000000000" pitchFamily="2" charset="0"/>
              </a:rPr>
              <a:t>Några i styrelsen tycker att de sociala värdena i projektet var så starka att projektet absolut skulle kvala in som hållbart medan andra framhöll att investeringarna hade en negativ påverkan ekologiskt och inte kunde räknas som hållbart. </a:t>
            </a:r>
          </a:p>
          <a:p>
            <a:r>
              <a:rPr lang="sv-SE" dirty="0">
                <a:latin typeface="Roboto" panose="02000000000000000000" pitchFamily="2" charset="0"/>
                <a:ea typeface="Roboto" panose="02000000000000000000" pitchFamily="2" charset="0"/>
                <a:cs typeface="Roboto" panose="02000000000000000000" pitchFamily="2" charset="0"/>
              </a:rPr>
              <a:t>Styrelsen beslut skulle präglas av konsensus och alla var överens om att vi behövde ta fram ett verktyg för att kunna hantera dessa svåra avvägningar. </a:t>
            </a:r>
          </a:p>
          <a:p>
            <a:endParaRPr lang="sv-SE" dirty="0">
              <a:latin typeface="Roboto" panose="02000000000000000000" pitchFamily="2" charset="0"/>
              <a:ea typeface="Roboto" panose="02000000000000000000" pitchFamily="2" charset="0"/>
              <a:cs typeface="Roboto" panose="02000000000000000000" pitchFamily="2" charset="0"/>
            </a:endParaRPr>
          </a:p>
          <a:p>
            <a:r>
              <a:rPr lang="sv-SE" dirty="0">
                <a:latin typeface="Roboto" panose="02000000000000000000" pitchFamily="2" charset="0"/>
                <a:ea typeface="Roboto" panose="02000000000000000000" pitchFamily="2" charset="0"/>
                <a:cs typeface="Roboto" panose="02000000000000000000" pitchFamily="2" charset="0"/>
              </a:rPr>
              <a:t>Villkoren vi hade från börja räckte inte för att fånga in helheten och göra en rättvisande bedömning.</a:t>
            </a:r>
          </a:p>
          <a:p>
            <a:endParaRPr lang="sv-SE" dirty="0">
              <a:latin typeface="Roboto" panose="02000000000000000000" pitchFamily="2" charset="0"/>
              <a:ea typeface="Roboto" panose="02000000000000000000" pitchFamily="2" charset="0"/>
              <a:cs typeface="Roboto" panose="02000000000000000000" pitchFamily="2" charset="0"/>
            </a:endParaRPr>
          </a:p>
          <a:p>
            <a:r>
              <a:rPr lang="sv-SE" dirty="0">
                <a:latin typeface="Roboto" panose="02000000000000000000" pitchFamily="2" charset="0"/>
                <a:ea typeface="Roboto" panose="02000000000000000000" pitchFamily="2" charset="0"/>
                <a:cs typeface="Roboto" panose="02000000000000000000" pitchFamily="2" charset="0"/>
              </a:rPr>
              <a:t>Verktyget för att skapa ett helhetsperspektiv på projekten som kansliet och styrelsen tog fram tillsammans blev Hållbarhetsspindeln. </a:t>
            </a:r>
          </a:p>
          <a:p>
            <a:r>
              <a:rPr lang="sv-SE" dirty="0">
                <a:latin typeface="Roboto" panose="02000000000000000000" pitchFamily="2" charset="0"/>
                <a:ea typeface="Roboto" panose="02000000000000000000" pitchFamily="2" charset="0"/>
                <a:cs typeface="Roboto" panose="02000000000000000000" pitchFamily="2" charset="0"/>
              </a:rPr>
              <a:t>Spindelnätet har nio områden som alla måste förhålla sig till:</a:t>
            </a:r>
          </a:p>
          <a:p>
            <a:r>
              <a:rPr lang="sv-SE" dirty="0">
                <a:latin typeface="Roboto" panose="02000000000000000000" pitchFamily="2" charset="0"/>
                <a:ea typeface="Roboto" panose="02000000000000000000" pitchFamily="2" charset="0"/>
                <a:cs typeface="Roboto" panose="02000000000000000000" pitchFamily="2" charset="0"/>
              </a:rPr>
              <a:t>tre ekonomiska, tre sociala och tre miljömässiga områden. </a:t>
            </a:r>
          </a:p>
          <a:p>
            <a:r>
              <a:rPr lang="sv-SE" dirty="0">
                <a:latin typeface="Roboto" panose="02000000000000000000" pitchFamily="2" charset="0"/>
                <a:ea typeface="Roboto" panose="02000000000000000000" pitchFamily="2" charset="0"/>
                <a:cs typeface="Roboto" panose="02000000000000000000" pitchFamily="2" charset="0"/>
              </a:rPr>
              <a:t>Projekt graderas utifrån en skala från +3 = ”stor positiv påverkan” till –2 = ”påtaglig negativ påverkan”.</a:t>
            </a:r>
          </a:p>
          <a:p>
            <a:endParaRPr lang="sv-SE" dirty="0">
              <a:latin typeface="Roboto" panose="02000000000000000000" pitchFamily="2" charset="0"/>
              <a:ea typeface="Roboto" panose="02000000000000000000" pitchFamily="2" charset="0"/>
              <a:cs typeface="Roboto" panose="02000000000000000000" pitchFamily="2" charset="0"/>
            </a:endParaRPr>
          </a:p>
          <a:p>
            <a:r>
              <a:rPr lang="sv-SE" dirty="0">
                <a:latin typeface="Roboto" panose="02000000000000000000" pitchFamily="2" charset="0"/>
                <a:ea typeface="Roboto" panose="02000000000000000000" pitchFamily="2" charset="0"/>
                <a:cs typeface="Roboto" panose="02000000000000000000" pitchFamily="2" charset="0"/>
              </a:rPr>
              <a:t>Det här har kommit att bli ett verktyg både för styrelsen att bedöma och utvärdera projekt men också för kansliet att använda vid rådgivning och en hjälp för projekt att tänka igenom och förbättra sina projektplaner innan idéerna går upp till styrelsen.</a:t>
            </a:r>
          </a:p>
          <a:p>
            <a:br>
              <a:rPr lang="sv-SE" dirty="0">
                <a:latin typeface="Roboto" panose="02000000000000000000" pitchFamily="2" charset="0"/>
                <a:ea typeface="Roboto" panose="02000000000000000000" pitchFamily="2" charset="0"/>
                <a:cs typeface="Roboto" panose="02000000000000000000" pitchFamily="2" charset="0"/>
              </a:rPr>
            </a:br>
            <a:r>
              <a:rPr lang="sv-SE" b="1" dirty="0">
                <a:latin typeface="Roboto" panose="02000000000000000000" pitchFamily="2" charset="0"/>
                <a:ea typeface="Roboto" panose="02000000000000000000" pitchFamily="2" charset="0"/>
                <a:cs typeface="Roboto" panose="02000000000000000000" pitchFamily="2" charset="0"/>
              </a:rPr>
              <a:t>(Visa eventuellt filmen om hållbarhetsspindeln - https://upplandsbygd.se/hallbar-omstallning-for-oss/ )</a:t>
            </a:r>
          </a:p>
          <a:p>
            <a:endParaRPr lang="sv-SE" b="1" dirty="0">
              <a:latin typeface="Roboto" panose="02000000000000000000" pitchFamily="2" charset="0"/>
              <a:ea typeface="Roboto" panose="02000000000000000000" pitchFamily="2" charset="0"/>
              <a:cs typeface="Roboto" panose="02000000000000000000" pitchFamily="2" charset="0"/>
            </a:endParaRPr>
          </a:p>
          <a:p>
            <a:endParaRPr lang="sv-SE" b="1"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6</a:t>
            </a:fld>
            <a:endParaRPr lang="sv-SE"/>
          </a:p>
        </p:txBody>
      </p:sp>
    </p:spTree>
    <p:extLst>
      <p:ext uri="{BB962C8B-B14F-4D97-AF65-F5344CB8AC3E}">
        <p14:creationId xmlns:p14="http://schemas.microsoft.com/office/powerpoint/2010/main" val="1902923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1" dirty="0"/>
              <a:t>Spindeln bryter ner och förklarar. </a:t>
            </a:r>
            <a:br>
              <a:rPr lang="sv-SE" b="1" dirty="0"/>
            </a:br>
            <a:r>
              <a:rPr lang="sv-SE" b="1" dirty="0"/>
              <a:t>Exempel – spindel området samspel </a:t>
            </a:r>
            <a:br>
              <a:rPr lang="sv-SE" b="1" dirty="0"/>
            </a:br>
            <a:r>
              <a:rPr lang="sv-SE" b="1" dirty="0"/>
              <a:t>genom deltagartrappan.</a:t>
            </a:r>
          </a:p>
          <a:p>
            <a:endParaRPr lang="sv-SE" dirty="0"/>
          </a:p>
          <a:p>
            <a:r>
              <a:rPr lang="sv-SE" dirty="0"/>
              <a:t>Deltagartrappan ger oss en färdriktning mot ökat självstyre som är tillitsskapande, inkluderande och lärande.</a:t>
            </a:r>
          </a:p>
          <a:p>
            <a:endParaRPr lang="sv-SE" dirty="0"/>
          </a:p>
          <a:p>
            <a:r>
              <a:rPr lang="sv-SE" dirty="0"/>
              <a:t>(Beskriv kort trappstegen enligt bild alternativt enligt nedan beroende av tid</a:t>
            </a:r>
            <a:r>
              <a:rPr lang="sv-SE" dirty="0">
                <a:sym typeface="Wingdings" panose="05000000000000000000" pitchFamily="2" charset="2"/>
              </a:rPr>
              <a:t></a:t>
            </a:r>
            <a:endParaRPr lang="sv-SE" dirty="0"/>
          </a:p>
          <a:p>
            <a:endParaRPr lang="sv-SE" dirty="0"/>
          </a:p>
          <a:p>
            <a:endParaRPr lang="sv-SE" dirty="0"/>
          </a:p>
          <a:p>
            <a:r>
              <a:rPr lang="sv-SE" dirty="0"/>
              <a:t>DELTAGARTRAPPAN – nerifrån och upp</a:t>
            </a:r>
          </a:p>
          <a:p>
            <a:r>
              <a:rPr lang="sv-SE" dirty="0"/>
              <a:t>1. Manipulativt deltagande</a:t>
            </a:r>
          </a:p>
          <a:p>
            <a:r>
              <a:rPr lang="sv-SE" dirty="0"/>
              <a:t>Valda representanters deltagande i styrelser och nämnder är ett</a:t>
            </a:r>
          </a:p>
          <a:p>
            <a:r>
              <a:rPr lang="sv-SE" b="1" dirty="0"/>
              <a:t>tomt prål</a:t>
            </a:r>
            <a:r>
              <a:rPr lang="sv-SE" dirty="0"/>
              <a:t>, då de i själva verket inte har någon makt.</a:t>
            </a:r>
          </a:p>
          <a:p>
            <a:endParaRPr lang="sv-SE" dirty="0"/>
          </a:p>
          <a:p>
            <a:r>
              <a:rPr lang="sv-SE" dirty="0"/>
              <a:t>2. Passivt deltagande</a:t>
            </a:r>
          </a:p>
          <a:p>
            <a:r>
              <a:rPr lang="sv-SE" dirty="0"/>
              <a:t>Folk deltar genom att bli informerade av vad som redan bestämts eller vad som redan genomförts. Det omfattar ensidiga tillkännagivanden av en administration som </a:t>
            </a:r>
            <a:r>
              <a:rPr lang="sv-SE" b="1" dirty="0"/>
              <a:t>inte bryr sig </a:t>
            </a:r>
            <a:r>
              <a:rPr lang="sv-SE" dirty="0"/>
              <a:t>i folkets</a:t>
            </a:r>
          </a:p>
          <a:p>
            <a:r>
              <a:rPr lang="sv-SE" dirty="0"/>
              <a:t>respons. Informationen som gått ut tillhör endast externa fackmän.</a:t>
            </a:r>
          </a:p>
          <a:p>
            <a:endParaRPr lang="sv-SE" dirty="0"/>
          </a:p>
          <a:p>
            <a:r>
              <a:rPr lang="sv-SE" dirty="0"/>
              <a:t>3. Deltagande genom rådfrågande</a:t>
            </a:r>
          </a:p>
          <a:p>
            <a:r>
              <a:rPr lang="sv-SE" dirty="0"/>
              <a:t>Folk deltar genom att bli rådfrågade eller genom att svara på frågor. Externa ombud definierar problemen och bestämmer hur informationsinsamlingen ska gå till. På detta sätt </a:t>
            </a:r>
            <a:r>
              <a:rPr lang="sv-SE" b="1" dirty="0"/>
              <a:t>kontrollerar</a:t>
            </a:r>
            <a:r>
              <a:rPr lang="sv-SE" dirty="0"/>
              <a:t> de analysen. En sådan rådfrågande process inbegriper inte att man</a:t>
            </a:r>
          </a:p>
          <a:p>
            <a:r>
              <a:rPr lang="sv-SE" dirty="0"/>
              <a:t>involverar folket i själva beslutsfattandet och fackmännen är inte tvungna att inkludera folkets uppfattning. </a:t>
            </a:r>
          </a:p>
          <a:p>
            <a:endParaRPr lang="sv-SE" dirty="0"/>
          </a:p>
          <a:p>
            <a:r>
              <a:rPr lang="sv-SE" dirty="0"/>
              <a:t>4. Deltagande genom uppmuntran</a:t>
            </a:r>
          </a:p>
          <a:p>
            <a:r>
              <a:rPr lang="sv-SE" dirty="0"/>
              <a:t>Människor deltar genom att bidra med resurser, till exempel arbetskraft. Som </a:t>
            </a:r>
            <a:r>
              <a:rPr lang="sv-SE" b="1" dirty="0"/>
              <a:t>motprestation</a:t>
            </a:r>
            <a:r>
              <a:rPr lang="sv-SE" dirty="0"/>
              <a:t> får man pengar, mat eller annan materiell uppmuntran. Till exempel kan bönder bidra med mark och arbetskraft, medan de varken är involverade i experimenten eller i kunskapsprocesserna. Detta kallar man vanligtvis för deltagande, trots att bönderna inte har intresse av att vidareutveckla tekniken</a:t>
            </a:r>
          </a:p>
          <a:p>
            <a:r>
              <a:rPr lang="sv-SE" dirty="0"/>
              <a:t>efter det att motprestationerna upphör.</a:t>
            </a:r>
          </a:p>
          <a:p>
            <a:endParaRPr lang="sv-SE" dirty="0"/>
          </a:p>
          <a:p>
            <a:r>
              <a:rPr lang="sv-SE" dirty="0"/>
              <a:t>5. Funktionellt deltagande</a:t>
            </a:r>
          </a:p>
          <a:p>
            <a:r>
              <a:rPr lang="sv-SE" dirty="0"/>
              <a:t>Lokalt deltagande ses av externa institutioner som viktigt för att uppnå mål och för att reducera kostnader. Människor kan tänkas delta genom att forma grupper för att möta förutbestämda objektiv i samband med ett projekt. I detta deltagande kan en </a:t>
            </a:r>
            <a:r>
              <a:rPr lang="sv-SE" b="1" dirty="0"/>
              <a:t>ömsesidig påverkan </a:t>
            </a:r>
            <a:r>
              <a:rPr lang="sv-SE" dirty="0"/>
              <a:t>och ett delat beslutsfattande förekomma, men vanligtvis uppstår det endast efter det att stora beslut redan tagits av externa ombud. I sämsta fall kan fortfarande den lokala befolkningen användas i processen bara för att tjäna externa mål.</a:t>
            </a:r>
          </a:p>
          <a:p>
            <a:endParaRPr lang="sv-SE" dirty="0"/>
          </a:p>
          <a:p>
            <a:r>
              <a:rPr lang="sv-SE" dirty="0"/>
              <a:t>6. Deltagande under samverkan</a:t>
            </a:r>
          </a:p>
          <a:p>
            <a:r>
              <a:rPr lang="sv-SE" dirty="0"/>
              <a:t>Människor deltar i gemensamma analyser, utvecklar handlingsplaner och bildar eller förstärker lokala institutioner. </a:t>
            </a:r>
            <a:r>
              <a:rPr lang="sv-SE" b="1" dirty="0"/>
              <a:t>Lokalt deltagande ses som en rättighet</a:t>
            </a:r>
            <a:r>
              <a:rPr lang="sv-SE" dirty="0"/>
              <a:t>, inte bara ett sätt att uppnå mål. Processen involverar tvärvetenskapliga metoder från olika perspektiv och använder sig av systematiska och strukturerade lärandeprocesser. Allteftersom grupper tar kontroll över lokala beslut och avgör vilka resurser som är tillgängliga, har de ett intresse av att vårda uppkomna sammansättningar och tillämpningar.</a:t>
            </a:r>
          </a:p>
          <a:p>
            <a:endParaRPr lang="sv-SE" dirty="0"/>
          </a:p>
          <a:p>
            <a:r>
              <a:rPr lang="sv-SE" dirty="0"/>
              <a:t>7. Självstyrande</a:t>
            </a:r>
          </a:p>
          <a:p>
            <a:r>
              <a:rPr lang="sv-SE" dirty="0"/>
              <a:t>Oberoende av externa institutioner, deltar människor genom </a:t>
            </a:r>
            <a:r>
              <a:rPr lang="sv-SE" b="1" dirty="0"/>
              <a:t>egna initiativ för att ändra på system</a:t>
            </a:r>
            <a:r>
              <a:rPr lang="sv-SE" dirty="0"/>
              <a:t>. De utvecklar kontakter med externa institutioner för att få hjälp med resurser och tekniska råd som behövs, men de behåller kontrollen över hur resurserna används. Självstyrande kan snabbare spridas om offentliga myndigheter och enskilda organisationer erbjuder ett legitimerat stödprogram. Värt att poängtera är att ett ökat självstyre i sig, inte automatiskt leder till en rättvis fördelning av makt och välfärd även om förutsättningarna för det är goda.</a:t>
            </a:r>
          </a:p>
          <a:p>
            <a:endParaRPr lang="sv-SE" dirty="0"/>
          </a:p>
          <a:p>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AEC6BCEF-0A84-7B4E-ADEC-88B081D98287}" type="slidenum">
              <a:rPr lang="sv-SE" smtClean="0"/>
              <a:t>7</a:t>
            </a:fld>
            <a:endParaRPr lang="sv-SE"/>
          </a:p>
        </p:txBody>
      </p:sp>
    </p:spTree>
    <p:extLst>
      <p:ext uri="{BB962C8B-B14F-4D97-AF65-F5344CB8AC3E}">
        <p14:creationId xmlns:p14="http://schemas.microsoft.com/office/powerpoint/2010/main" val="22812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Roboto" panose="02000000000000000000" pitchFamily="2" charset="0"/>
                <a:ea typeface="Roboto" panose="02000000000000000000" pitchFamily="2" charset="0"/>
                <a:cs typeface="Roboto" panose="02000000000000000000" pitchFamily="2" charset="0"/>
              </a:rPr>
              <a:t>Att projekt inte bedöms ha någon negativ påverkan i hållbarhetsspindeln är idag ett grundvillkor.</a:t>
            </a:r>
          </a:p>
          <a:p>
            <a:r>
              <a:rPr lang="sv-SE" dirty="0">
                <a:latin typeface="Roboto" panose="02000000000000000000" pitchFamily="2" charset="0"/>
                <a:ea typeface="Roboto" panose="02000000000000000000" pitchFamily="2" charset="0"/>
                <a:cs typeface="Roboto" panose="02000000000000000000" pitchFamily="2" charset="0"/>
              </a:rPr>
              <a:t>Positiva resultat i spindeln kan dessutom ge extra poäng vid bedömning.</a:t>
            </a:r>
          </a:p>
        </p:txBody>
      </p:sp>
      <p:sp>
        <p:nvSpPr>
          <p:cNvPr id="4" name="Platshållare för bildnummer 3"/>
          <p:cNvSpPr>
            <a:spLocks noGrp="1"/>
          </p:cNvSpPr>
          <p:nvPr>
            <p:ph type="sldNum" sz="quarter" idx="5"/>
          </p:nvPr>
        </p:nvSpPr>
        <p:spPr/>
        <p:txBody>
          <a:bodyPr/>
          <a:lstStyle/>
          <a:p>
            <a:fld id="{AEC6BCEF-0A84-7B4E-ADEC-88B081D98287}" type="slidenum">
              <a:rPr lang="sv-SE" smtClean="0"/>
              <a:t>8</a:t>
            </a:fld>
            <a:endParaRPr lang="sv-SE"/>
          </a:p>
        </p:txBody>
      </p:sp>
    </p:spTree>
    <p:extLst>
      <p:ext uri="{BB962C8B-B14F-4D97-AF65-F5344CB8AC3E}">
        <p14:creationId xmlns:p14="http://schemas.microsoft.com/office/powerpoint/2010/main" val="79727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Roboto" panose="02000000000000000000" pitchFamily="2" charset="0"/>
                <a:ea typeface="Roboto" panose="02000000000000000000" pitchFamily="2" charset="0"/>
                <a:cs typeface="Roboto" panose="02000000000000000000" pitchFamily="2" charset="0"/>
              </a:rPr>
              <a:t>Så här ser det ut när styrelsen har diskuterat ett projekts svagheter och styrkor och gjort sin bedömning med hjälp av spindeln. </a:t>
            </a:r>
          </a:p>
        </p:txBody>
      </p:sp>
      <p:sp>
        <p:nvSpPr>
          <p:cNvPr id="4" name="Platshållare för bildnummer 3"/>
          <p:cNvSpPr>
            <a:spLocks noGrp="1"/>
          </p:cNvSpPr>
          <p:nvPr>
            <p:ph type="sldNum" sz="quarter" idx="5"/>
          </p:nvPr>
        </p:nvSpPr>
        <p:spPr/>
        <p:txBody>
          <a:bodyPr/>
          <a:lstStyle/>
          <a:p>
            <a:fld id="{AEC6BCEF-0A84-7B4E-ADEC-88B081D98287}" type="slidenum">
              <a:rPr lang="sv-SE" smtClean="0"/>
              <a:t>9</a:t>
            </a:fld>
            <a:endParaRPr lang="sv-SE"/>
          </a:p>
        </p:txBody>
      </p:sp>
    </p:spTree>
    <p:extLst>
      <p:ext uri="{BB962C8B-B14F-4D97-AF65-F5344CB8AC3E}">
        <p14:creationId xmlns:p14="http://schemas.microsoft.com/office/powerpoint/2010/main" val="2619414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B07335-272D-9947-310D-A3B00C215B4E}"/>
              </a:ext>
            </a:extLst>
          </p:cNvPr>
          <p:cNvSpPr>
            <a:spLocks noGrp="1"/>
          </p:cNvSpPr>
          <p:nvPr>
            <p:ph type="ctrTitle"/>
          </p:nvPr>
        </p:nvSpPr>
        <p:spPr>
          <a:xfrm>
            <a:off x="1524000" y="1981203"/>
            <a:ext cx="9144000" cy="2341417"/>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998618B6-6E81-E31E-97BB-3CF87C1767F8}"/>
              </a:ext>
            </a:extLst>
          </p:cNvPr>
          <p:cNvSpPr>
            <a:spLocks noGrp="1"/>
          </p:cNvSpPr>
          <p:nvPr>
            <p:ph type="subTitle" idx="1"/>
          </p:nvPr>
        </p:nvSpPr>
        <p:spPr>
          <a:xfrm>
            <a:off x="1524000" y="4336472"/>
            <a:ext cx="9144000" cy="1239982"/>
          </a:xfrm>
        </p:spPr>
        <p:txBody>
          <a:bodyPr/>
          <a:lstStyle>
            <a:lvl1pPr marL="0" indent="0" algn="ctr">
              <a:buNone/>
              <a:defRPr sz="2400">
                <a:solidFill>
                  <a:srgbClr val="4A59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pic>
        <p:nvPicPr>
          <p:cNvPr id="9" name="Bildobjekt 8" descr="En bild som visar text&#10;&#10;Automatiskt genererad beskrivning">
            <a:extLst>
              <a:ext uri="{FF2B5EF4-FFF2-40B4-BE49-F238E27FC236}">
                <a16:creationId xmlns:a16="http://schemas.microsoft.com/office/drawing/2014/main" id="{AFCEF473-7138-D0F4-8E24-E720372CA122}"/>
              </a:ext>
            </a:extLst>
          </p:cNvPr>
          <p:cNvPicPr>
            <a:picLocks noChangeAspect="1"/>
          </p:cNvPicPr>
          <p:nvPr userDrawn="1"/>
        </p:nvPicPr>
        <p:blipFill>
          <a:blip r:embed="rId2"/>
          <a:stretch>
            <a:fillRect/>
          </a:stretch>
        </p:blipFill>
        <p:spPr>
          <a:xfrm>
            <a:off x="117287" y="116754"/>
            <a:ext cx="3834718" cy="1895620"/>
          </a:xfrm>
          <a:prstGeom prst="rect">
            <a:avLst/>
          </a:prstGeom>
        </p:spPr>
      </p:pic>
      <p:pic>
        <p:nvPicPr>
          <p:cNvPr id="11" name="Bildobjekt 10" descr="En bild som visar text, person&#10;&#10;Automatiskt genererad beskrivning">
            <a:extLst>
              <a:ext uri="{FF2B5EF4-FFF2-40B4-BE49-F238E27FC236}">
                <a16:creationId xmlns:a16="http://schemas.microsoft.com/office/drawing/2014/main" id="{877D3000-A863-41BF-5866-EBBC4691FEAF}"/>
              </a:ext>
            </a:extLst>
          </p:cNvPr>
          <p:cNvPicPr>
            <a:picLocks noChangeAspect="1"/>
          </p:cNvPicPr>
          <p:nvPr userDrawn="1"/>
        </p:nvPicPr>
        <p:blipFill>
          <a:blip r:embed="rId3"/>
          <a:stretch>
            <a:fillRect/>
          </a:stretch>
        </p:blipFill>
        <p:spPr>
          <a:xfrm>
            <a:off x="8620515" y="5986171"/>
            <a:ext cx="3470564" cy="737755"/>
          </a:xfrm>
          <a:prstGeom prst="rect">
            <a:avLst/>
          </a:prstGeom>
        </p:spPr>
      </p:pic>
    </p:spTree>
    <p:extLst>
      <p:ext uri="{BB962C8B-B14F-4D97-AF65-F5344CB8AC3E}">
        <p14:creationId xmlns:p14="http://schemas.microsoft.com/office/powerpoint/2010/main" val="174246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00063"/>
            <a:ext cx="3692236" cy="5554374"/>
          </a:xfrm>
          <a:solidFill>
            <a:schemeClr val="accent1"/>
          </a:solidFill>
        </p:spPr>
        <p:txBody>
          <a:bodyPr>
            <a:normAutofit/>
          </a:bodyPr>
          <a:lstStyle>
            <a:lvl1pPr>
              <a:defRPr sz="4000">
                <a:solidFill>
                  <a:schemeClr val="bg1"/>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4530436" y="500062"/>
            <a:ext cx="6823364" cy="55543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28579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rgbClr val="4A592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79143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rgbClr val="4A592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pic>
        <p:nvPicPr>
          <p:cNvPr id="9" name="Bildobjekt 8">
            <a:extLst>
              <a:ext uri="{FF2B5EF4-FFF2-40B4-BE49-F238E27FC236}">
                <a16:creationId xmlns:a16="http://schemas.microsoft.com/office/drawing/2014/main" id="{1D2B31E7-2F65-A8A4-4FC5-065527096A7B}"/>
              </a:ext>
            </a:extLst>
          </p:cNvPr>
          <p:cNvPicPr>
            <a:picLocks noChangeAspect="1"/>
          </p:cNvPicPr>
          <p:nvPr userDrawn="1"/>
        </p:nvPicPr>
        <p:blipFill>
          <a:blip r:embed="rId2"/>
          <a:stretch>
            <a:fillRect/>
          </a:stretch>
        </p:blipFill>
        <p:spPr>
          <a:xfrm>
            <a:off x="8409709" y="304955"/>
            <a:ext cx="3593523" cy="5784695"/>
          </a:xfrm>
          <a:prstGeom prst="rect">
            <a:avLst/>
          </a:prstGeom>
        </p:spPr>
      </p:pic>
    </p:spTree>
    <p:extLst>
      <p:ext uri="{BB962C8B-B14F-4D97-AF65-F5344CB8AC3E}">
        <p14:creationId xmlns:p14="http://schemas.microsoft.com/office/powerpoint/2010/main" val="2140319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F5437A7-9995-E83D-5E4D-E82DB5FAFF21}"/>
              </a:ext>
            </a:extLst>
          </p:cNvPr>
          <p:cNvSpPr/>
          <p:nvPr userDrawn="1"/>
        </p:nvSpPr>
        <p:spPr>
          <a:xfrm>
            <a:off x="0" y="0"/>
            <a:ext cx="12192000" cy="45624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rgbClr val="4A592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685852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8F9CC6F-AD1C-E5A8-0CEA-066D3C05F8FC}"/>
              </a:ext>
            </a:extLst>
          </p:cNvPr>
          <p:cNvSpPr/>
          <p:nvPr userDrawn="1"/>
        </p:nvSpPr>
        <p:spPr>
          <a:xfrm>
            <a:off x="0" y="0"/>
            <a:ext cx="12192000" cy="456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rgbClr val="4A592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538952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352933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1"/>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bg2"/>
          </a:solidFill>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977732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2"/>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accent3"/>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1786871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3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accent3"/>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3459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43794B-125E-7915-C0F0-0EE59D00700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03587BD-CA19-6668-2DA8-D0FEA96172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C152D989-6381-5951-194E-AFFCEB52402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F8DD87-E77D-3BE2-0FD0-FF9D7D297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E0B4B640-324B-FAB9-539F-2FC1E39CD92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356EB80-A150-1D89-A79E-6E7A4E6DD998}"/>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8" name="Platshållare för sidfot 7">
            <a:extLst>
              <a:ext uri="{FF2B5EF4-FFF2-40B4-BE49-F238E27FC236}">
                <a16:creationId xmlns:a16="http://schemas.microsoft.com/office/drawing/2014/main" id="{0C0B6386-BE2B-1A7D-2BD7-66F71F83ED3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53592873-9F21-394F-E260-8B5B7529D4FE}"/>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64133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p:txBody>
          <a:bodyPr/>
          <a:lstStyle>
            <a:lvl1pPr>
              <a:defRPr>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838625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7D6A20-A416-BC80-453F-6C3330ADE29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1E6BD35-33E9-588C-1AE3-9321E7C3037A}"/>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4" name="Platshållare för sidfot 3">
            <a:extLst>
              <a:ext uri="{FF2B5EF4-FFF2-40B4-BE49-F238E27FC236}">
                <a16:creationId xmlns:a16="http://schemas.microsoft.com/office/drawing/2014/main" id="{04746470-AD3D-5D56-7DC6-E13F028CC88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B3851CFC-5B8A-3705-B92B-89A8C22E221F}"/>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68101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4C9C601-6CA7-1FFB-035C-F98306003BC6}"/>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3" name="Platshållare för sidfot 2">
            <a:extLst>
              <a:ext uri="{FF2B5EF4-FFF2-40B4-BE49-F238E27FC236}">
                <a16:creationId xmlns:a16="http://schemas.microsoft.com/office/drawing/2014/main" id="{359E6574-FDE3-D93E-4F28-7AF55BC841E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6A28D4E9-31C5-2CF5-451D-0D2AFB0C8E76}"/>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09967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6507E-5FD3-3F03-A49F-DAA79589841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0FFE4B4-939E-5B59-8AED-8DB40E1C4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1BF5D5A-A07F-C06E-0A7E-7E65C526F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47C3E74-C78E-3FC9-0D6B-01B0F45AB409}"/>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C770B6FE-6CCC-0747-89B0-679C7F51CCE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A1DCCFB-FE81-4D2A-75DD-590B5F164F66}"/>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798354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329114-D4A9-AFA0-8389-15D24A7EE3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5BAAFB6-1588-FC4F-3F3D-7DF2FCC85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2EC1291-3FE9-44C8-D046-60CB192F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5" name="Platshållare för datum 4">
            <a:extLst>
              <a:ext uri="{FF2B5EF4-FFF2-40B4-BE49-F238E27FC236}">
                <a16:creationId xmlns:a16="http://schemas.microsoft.com/office/drawing/2014/main" id="{C4098F07-08E1-BE3D-364E-02CECE6D4F80}"/>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8F8214AF-61A4-6D45-427B-F675D24D299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BD02EB7D-EB04-0B6B-4D06-A8E59757FC8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828134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B07335-272D-9947-310D-A3B00C215B4E}"/>
              </a:ext>
            </a:extLst>
          </p:cNvPr>
          <p:cNvSpPr>
            <a:spLocks noGrp="1"/>
          </p:cNvSpPr>
          <p:nvPr>
            <p:ph type="ctrTitle"/>
          </p:nvPr>
        </p:nvSpPr>
        <p:spPr>
          <a:xfrm>
            <a:off x="1524000" y="1981203"/>
            <a:ext cx="9144000" cy="2341417"/>
          </a:xfrm>
        </p:spPr>
        <p:txBody>
          <a:bodyPr anchor="b"/>
          <a:lstStyle>
            <a:lvl1pPr algn="ctr">
              <a:defRPr sz="60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998618B6-6E81-E31E-97BB-3CF87C1767F8}"/>
              </a:ext>
            </a:extLst>
          </p:cNvPr>
          <p:cNvSpPr>
            <a:spLocks noGrp="1"/>
          </p:cNvSpPr>
          <p:nvPr>
            <p:ph type="subTitle" idx="1"/>
          </p:nvPr>
        </p:nvSpPr>
        <p:spPr>
          <a:xfrm>
            <a:off x="1524000" y="4336472"/>
            <a:ext cx="9144000" cy="123998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pic>
        <p:nvPicPr>
          <p:cNvPr id="9" name="Bildobjekt 8" descr="En bild som visar text&#10;&#10;Automatiskt genererad beskrivning">
            <a:extLst>
              <a:ext uri="{FF2B5EF4-FFF2-40B4-BE49-F238E27FC236}">
                <a16:creationId xmlns:a16="http://schemas.microsoft.com/office/drawing/2014/main" id="{AFCEF473-7138-D0F4-8E24-E720372CA122}"/>
              </a:ext>
            </a:extLst>
          </p:cNvPr>
          <p:cNvPicPr>
            <a:picLocks noChangeAspect="1"/>
          </p:cNvPicPr>
          <p:nvPr userDrawn="1"/>
        </p:nvPicPr>
        <p:blipFill>
          <a:blip r:embed="rId2"/>
          <a:stretch>
            <a:fillRect/>
          </a:stretch>
        </p:blipFill>
        <p:spPr>
          <a:xfrm>
            <a:off x="117287" y="116754"/>
            <a:ext cx="3834718" cy="1895620"/>
          </a:xfrm>
          <a:prstGeom prst="rect">
            <a:avLst/>
          </a:prstGeom>
        </p:spPr>
      </p:pic>
      <p:pic>
        <p:nvPicPr>
          <p:cNvPr id="11" name="Bildobjekt 10" descr="En bild som visar text, person&#10;&#10;Automatiskt genererad beskrivning">
            <a:extLst>
              <a:ext uri="{FF2B5EF4-FFF2-40B4-BE49-F238E27FC236}">
                <a16:creationId xmlns:a16="http://schemas.microsoft.com/office/drawing/2014/main" id="{877D3000-A863-41BF-5866-EBBC4691FEAF}"/>
              </a:ext>
            </a:extLst>
          </p:cNvPr>
          <p:cNvPicPr>
            <a:picLocks noChangeAspect="1"/>
          </p:cNvPicPr>
          <p:nvPr userDrawn="1"/>
        </p:nvPicPr>
        <p:blipFill>
          <a:blip r:embed="rId3"/>
          <a:stretch>
            <a:fillRect/>
          </a:stretch>
        </p:blipFill>
        <p:spPr>
          <a:xfrm>
            <a:off x="8620515" y="5986171"/>
            <a:ext cx="3470564" cy="737755"/>
          </a:xfrm>
          <a:prstGeom prst="rect">
            <a:avLst/>
          </a:prstGeom>
        </p:spPr>
      </p:pic>
    </p:spTree>
    <p:extLst>
      <p:ext uri="{BB962C8B-B14F-4D97-AF65-F5344CB8AC3E}">
        <p14:creationId xmlns:p14="http://schemas.microsoft.com/office/powerpoint/2010/main" val="1323379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p:txBody>
          <a:bodyPr/>
          <a:lstStyle>
            <a:lvl1pPr>
              <a:defRPr>
                <a:solidFill>
                  <a:schemeClr val="accent4"/>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477003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p:spPr>
        <p:txBody>
          <a:bodyPr/>
          <a:lstStyle>
            <a:lvl1pPr>
              <a:defRPr>
                <a:solidFill>
                  <a:schemeClr val="accent4"/>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278600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a:solidFill>
            <a:schemeClr val="bg2"/>
          </a:solidFill>
        </p:spPr>
        <p:txBody>
          <a:bodyPr/>
          <a:lstStyle>
            <a:lvl1pPr>
              <a:defRPr>
                <a:solidFill>
                  <a:schemeClr val="accent4"/>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694734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a:solidFill>
            <a:schemeClr val="accent4"/>
          </a:solidFill>
        </p:spPr>
        <p:txBody>
          <a:bodyPr/>
          <a:lstStyle>
            <a:lvl1pPr>
              <a:defRPr>
                <a:solidFill>
                  <a:schemeClr val="bg1"/>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652549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00063"/>
            <a:ext cx="3692236" cy="5554374"/>
          </a:xfrm>
        </p:spPr>
        <p:txBody>
          <a:bodyPr>
            <a:normAutofit/>
          </a:bodyPr>
          <a:lstStyle>
            <a:lvl1pPr>
              <a:defRPr sz="4000">
                <a:solidFill>
                  <a:schemeClr val="accent4"/>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4530436" y="500062"/>
            <a:ext cx="6823364" cy="55543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83249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p:spPr>
        <p:txBody>
          <a:bodyPr/>
          <a:lstStyle>
            <a:lvl1pPr>
              <a:defRPr>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1166794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00063"/>
            <a:ext cx="3692236" cy="5554374"/>
          </a:xfrm>
          <a:solidFill>
            <a:schemeClr val="bg2"/>
          </a:solidFill>
        </p:spPr>
        <p:txBody>
          <a:bodyPr>
            <a:normAutofit/>
          </a:bodyPr>
          <a:lstStyle>
            <a:lvl1pPr>
              <a:defRPr sz="4000">
                <a:solidFill>
                  <a:schemeClr val="accent4"/>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4530436" y="500062"/>
            <a:ext cx="6823364" cy="55543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807397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805269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3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06B0B2-4901-E5CF-7029-F7123597272B}"/>
              </a:ext>
            </a:extLst>
          </p:cNvPr>
          <p:cNvSpPr>
            <a:spLocks noGrp="1"/>
          </p:cNvSpPr>
          <p:nvPr>
            <p:ph type="title"/>
          </p:nvPr>
        </p:nvSpPr>
        <p:spPr>
          <a:xfrm>
            <a:off x="831850" y="1709738"/>
            <a:ext cx="10515600" cy="2852737"/>
          </a:xfrm>
        </p:spPr>
        <p:txBody>
          <a:bodyPr anchor="b"/>
          <a:lstStyle>
            <a:lvl1pPr>
              <a:defRPr sz="6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6341A4-A796-4872-A839-EEDFE52D0F16}"/>
              </a:ext>
            </a:extLst>
          </p:cNvPr>
          <p:cNvSpPr>
            <a:spLocks noGrp="1"/>
          </p:cNvSpPr>
          <p:nvPr>
            <p:ph type="body" idx="1"/>
          </p:nvPr>
        </p:nvSpPr>
        <p:spPr>
          <a:xfrm>
            <a:off x="831850" y="4589463"/>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4901F5F8-959A-3F9A-7194-1D21352BF0CB}"/>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29CE13F3-3D50-3F37-D5E4-B5FF2BBDEC6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9DD1158-7AA9-2D9A-F6C9-9DC677545BA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pic>
        <p:nvPicPr>
          <p:cNvPr id="9" name="Bildobjekt 8">
            <a:extLst>
              <a:ext uri="{FF2B5EF4-FFF2-40B4-BE49-F238E27FC236}">
                <a16:creationId xmlns:a16="http://schemas.microsoft.com/office/drawing/2014/main" id="{1D2B31E7-2F65-A8A4-4FC5-065527096A7B}"/>
              </a:ext>
            </a:extLst>
          </p:cNvPr>
          <p:cNvPicPr>
            <a:picLocks noChangeAspect="1"/>
          </p:cNvPicPr>
          <p:nvPr userDrawn="1"/>
        </p:nvPicPr>
        <p:blipFill>
          <a:blip r:embed="rId2"/>
          <a:stretch>
            <a:fillRect/>
          </a:stretch>
        </p:blipFill>
        <p:spPr>
          <a:xfrm>
            <a:off x="8409709" y="304955"/>
            <a:ext cx="3593523" cy="5784695"/>
          </a:xfrm>
          <a:prstGeom prst="rect">
            <a:avLst/>
          </a:prstGeom>
        </p:spPr>
      </p:pic>
    </p:spTree>
    <p:extLst>
      <p:ext uri="{BB962C8B-B14F-4D97-AF65-F5344CB8AC3E}">
        <p14:creationId xmlns:p14="http://schemas.microsoft.com/office/powerpoint/2010/main" val="3892884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897168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1"/>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bg2"/>
          </a:solidFill>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220707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2"/>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accent3"/>
          </a:solidFill>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1233814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E3804-55CE-04AC-C743-7E41EF0E479E}"/>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51D3080-A89D-AD69-E05A-BBB7F9CD622E}"/>
              </a:ext>
            </a:extLst>
          </p:cNvPr>
          <p:cNvSpPr>
            <a:spLocks noGrp="1"/>
          </p:cNvSpPr>
          <p:nvPr>
            <p:ph sz="half" idx="1"/>
          </p:nvPr>
        </p:nvSpPr>
        <p:spPr>
          <a:xfrm>
            <a:off x="838200" y="1825625"/>
            <a:ext cx="5181600" cy="4351338"/>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23DE6D4E-B32F-E69D-E4C7-EABB0E07C403}"/>
              </a:ext>
            </a:extLst>
          </p:cNvPr>
          <p:cNvSpPr>
            <a:spLocks noGrp="1"/>
          </p:cNvSpPr>
          <p:nvPr>
            <p:ph sz="half" idx="2"/>
          </p:nvPr>
        </p:nvSpPr>
        <p:spPr>
          <a:xfrm>
            <a:off x="6172200" y="1825625"/>
            <a:ext cx="5181600" cy="4351338"/>
          </a:xfrm>
          <a:solidFill>
            <a:schemeClr val="accent3"/>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FC609A6E-8739-1CAA-63E6-D2BBA2EA199F}"/>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F9F11E0A-C3A4-4513-E046-0883B925AFF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0442DC23-ADC1-EEAF-AA01-6214F07ECA35}"/>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734631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43794B-125E-7915-C0F0-0EE59D00700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03587BD-CA19-6668-2DA8-D0FEA96172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C152D989-6381-5951-194E-AFFCEB52402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F8DD87-E77D-3BE2-0FD0-FF9D7D297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E0B4B640-324B-FAB9-539F-2FC1E39CD92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356EB80-A150-1D89-A79E-6E7A4E6DD998}"/>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8" name="Platshållare för sidfot 7">
            <a:extLst>
              <a:ext uri="{FF2B5EF4-FFF2-40B4-BE49-F238E27FC236}">
                <a16:creationId xmlns:a16="http://schemas.microsoft.com/office/drawing/2014/main" id="{0C0B6386-BE2B-1A7D-2BD7-66F71F83ED3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53592873-9F21-394F-E260-8B5B7529D4FE}"/>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865730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7D6A20-A416-BC80-453F-6C3330ADE29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1E6BD35-33E9-588C-1AE3-9321E7C3037A}"/>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4" name="Platshållare för sidfot 3">
            <a:extLst>
              <a:ext uri="{FF2B5EF4-FFF2-40B4-BE49-F238E27FC236}">
                <a16:creationId xmlns:a16="http://schemas.microsoft.com/office/drawing/2014/main" id="{04746470-AD3D-5D56-7DC6-E13F028CC88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B3851CFC-5B8A-3705-B92B-89A8C22E221F}"/>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061616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4C9C601-6CA7-1FFB-035C-F98306003BC6}"/>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3" name="Platshållare för sidfot 2">
            <a:extLst>
              <a:ext uri="{FF2B5EF4-FFF2-40B4-BE49-F238E27FC236}">
                <a16:creationId xmlns:a16="http://schemas.microsoft.com/office/drawing/2014/main" id="{359E6574-FDE3-D93E-4F28-7AF55BC841E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6A28D4E9-31C5-2CF5-451D-0D2AFB0C8E76}"/>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115124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3498B68-206F-90C4-167E-3A59B2D78D8E}"/>
              </a:ext>
            </a:extLst>
          </p:cNvPr>
          <p:cNvSpPr/>
          <p:nvPr userDrawn="1"/>
        </p:nvSpPr>
        <p:spPr>
          <a:xfrm>
            <a:off x="0" y="-1"/>
            <a:ext cx="12192000" cy="5237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237018"/>
            <a:ext cx="10515600" cy="1119332"/>
          </a:xfrm>
        </p:spPr>
        <p:txBody>
          <a:bodyPr/>
          <a:lstStyle>
            <a:lvl1pPr>
              <a:defRPr>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487791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6507E-5FD3-3F03-A49F-DAA79589841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0FFE4B4-939E-5B59-8AED-8DB40E1C4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1BF5D5A-A07F-C06E-0A7E-7E65C526F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47C3E74-C78E-3FC9-0D6B-01B0F45AB409}"/>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C770B6FE-6CCC-0747-89B0-679C7F51CCE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A1DCCFB-FE81-4D2A-75DD-590B5F164F66}"/>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349599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329114-D4A9-AFA0-8389-15D24A7EE3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5BAAFB6-1588-FC4F-3F3D-7DF2FCC85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2EC1291-3FE9-44C8-D046-60CB192F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5" name="Platshållare för datum 4">
            <a:extLst>
              <a:ext uri="{FF2B5EF4-FFF2-40B4-BE49-F238E27FC236}">
                <a16:creationId xmlns:a16="http://schemas.microsoft.com/office/drawing/2014/main" id="{C4098F07-08E1-BE3D-364E-02CECE6D4F80}"/>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6" name="Platshållare för sidfot 5">
            <a:extLst>
              <a:ext uri="{FF2B5EF4-FFF2-40B4-BE49-F238E27FC236}">
                <a16:creationId xmlns:a16="http://schemas.microsoft.com/office/drawing/2014/main" id="{8F8214AF-61A4-6D45-427B-F675D24D299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BD02EB7D-EB04-0B6B-4D06-A8E59757FC83}"/>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74953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3498B68-206F-90C4-167E-3A59B2D78D8E}"/>
              </a:ext>
            </a:extLst>
          </p:cNvPr>
          <p:cNvSpPr/>
          <p:nvPr userDrawn="1"/>
        </p:nvSpPr>
        <p:spPr>
          <a:xfrm>
            <a:off x="0" y="-1"/>
            <a:ext cx="12192000" cy="5237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237018"/>
            <a:ext cx="10515600" cy="1119332"/>
          </a:xfrm>
        </p:spPr>
        <p:txBody>
          <a:bodyPr/>
          <a:lstStyle>
            <a:lvl1pPr>
              <a:defRPr>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dirty="0"/>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3514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a:solidFill>
            <a:schemeClr val="bg2"/>
          </a:solidFill>
        </p:spPr>
        <p:txBody>
          <a:bodyPr/>
          <a:lstStyle>
            <a:lvl1pPr>
              <a:defRPr>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20270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4851400"/>
            <a:ext cx="10515600" cy="1325563"/>
          </a:xfrm>
          <a:solidFill>
            <a:srgbClr val="A2C17A"/>
          </a:solidFill>
        </p:spPr>
        <p:txBody>
          <a:bodyPr/>
          <a:lstStyle>
            <a:lvl1pPr>
              <a:defRPr>
                <a:solidFill>
                  <a:schemeClr val="bg1"/>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838200" y="500062"/>
            <a:ext cx="10515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126658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00063"/>
            <a:ext cx="3692236" cy="5554374"/>
          </a:xfrm>
        </p:spPr>
        <p:txBody>
          <a:bodyPr>
            <a:normAutofit/>
          </a:bodyPr>
          <a:lstStyle>
            <a:lvl1pPr>
              <a:defRPr sz="4000">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4530436" y="500062"/>
            <a:ext cx="6823364" cy="55543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228517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6CF4A-7E9B-ED56-F2FE-2F23926D54AA}"/>
              </a:ext>
            </a:extLst>
          </p:cNvPr>
          <p:cNvSpPr>
            <a:spLocks noGrp="1"/>
          </p:cNvSpPr>
          <p:nvPr>
            <p:ph type="title"/>
          </p:nvPr>
        </p:nvSpPr>
        <p:spPr>
          <a:xfrm>
            <a:off x="838200" y="500063"/>
            <a:ext cx="3692236" cy="5554374"/>
          </a:xfrm>
          <a:solidFill>
            <a:schemeClr val="bg2"/>
          </a:solidFill>
        </p:spPr>
        <p:txBody>
          <a:bodyPr>
            <a:normAutofit/>
          </a:bodyPr>
          <a:lstStyle>
            <a:lvl1pPr>
              <a:defRPr sz="4000">
                <a:solidFill>
                  <a:srgbClr val="4A592B"/>
                </a:solidFill>
                <a:latin typeface="Oswald" pitchFamily="2" charset="77"/>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BD884BB2-C72B-994A-B30C-F2CE07A3FB55}"/>
              </a:ext>
            </a:extLst>
          </p:cNvPr>
          <p:cNvSpPr>
            <a:spLocks noGrp="1"/>
          </p:cNvSpPr>
          <p:nvPr>
            <p:ph idx="1"/>
          </p:nvPr>
        </p:nvSpPr>
        <p:spPr>
          <a:xfrm>
            <a:off x="4530436" y="500062"/>
            <a:ext cx="6823364" cy="55543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D2EB6E2-9509-CBAD-B744-B35DBF7F6655}"/>
              </a:ext>
            </a:extLst>
          </p:cNvPr>
          <p:cNvSpPr>
            <a:spLocks noGrp="1"/>
          </p:cNvSpPr>
          <p:nvPr>
            <p:ph type="dt" sz="half" idx="10"/>
          </p:nvPr>
        </p:nvSpPr>
        <p:spPr>
          <a:xfrm>
            <a:off x="838200" y="6356350"/>
            <a:ext cx="2743200" cy="365125"/>
          </a:xfrm>
          <a:prstGeom prst="rect">
            <a:avLst/>
          </a:prstGeom>
        </p:spPr>
        <p:txBody>
          <a:bodyPr/>
          <a:lstStyle/>
          <a:p>
            <a:fld id="{F07C6429-BDF4-BF44-AFDF-6FA16B6CB7BB}" type="datetimeFigureOut">
              <a:rPr lang="sv-SE" smtClean="0"/>
              <a:t>2025-09-08</a:t>
            </a:fld>
            <a:endParaRPr lang="sv-SE"/>
          </a:p>
        </p:txBody>
      </p:sp>
      <p:sp>
        <p:nvSpPr>
          <p:cNvPr id="5" name="Platshållare för sidfot 4">
            <a:extLst>
              <a:ext uri="{FF2B5EF4-FFF2-40B4-BE49-F238E27FC236}">
                <a16:creationId xmlns:a16="http://schemas.microsoft.com/office/drawing/2014/main" id="{EE476F31-302F-2A1F-07CF-A6041BFF1BE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1220FCD-60F7-12D5-7AC7-23ADEAEBCEE7}"/>
              </a:ext>
            </a:extLst>
          </p:cNvPr>
          <p:cNvSpPr>
            <a:spLocks noGrp="1"/>
          </p:cNvSpPr>
          <p:nvPr>
            <p:ph type="sldNum" sz="quarter" idx="12"/>
          </p:nvPr>
        </p:nvSpPr>
        <p:spPr>
          <a:xfrm>
            <a:off x="8610600" y="6356350"/>
            <a:ext cx="2743200" cy="365125"/>
          </a:xfrm>
          <a:prstGeom prst="rect">
            <a:avLst/>
          </a:prstGeom>
        </p:spPr>
        <p:txBody>
          <a:bodyPr/>
          <a:lstStyle/>
          <a:p>
            <a:fld id="{20C863F9-7483-4244-88A4-19DE40F0CE3D}" type="slidenum">
              <a:rPr lang="sv-SE" smtClean="0"/>
              <a:t>‹#›</a:t>
            </a:fld>
            <a:endParaRPr lang="sv-SE"/>
          </a:p>
        </p:txBody>
      </p:sp>
    </p:spTree>
    <p:extLst>
      <p:ext uri="{BB962C8B-B14F-4D97-AF65-F5344CB8AC3E}">
        <p14:creationId xmlns:p14="http://schemas.microsoft.com/office/powerpoint/2010/main" val="84661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A8966CA-5E42-3621-2687-3BD109608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E77EF9D-64F6-E135-8B60-D8068914A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7211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94" r:id="rId4"/>
    <p:sldLayoutId id="2147483695" r:id="rId5"/>
    <p:sldLayoutId id="2147483671" r:id="rId6"/>
    <p:sldLayoutId id="2147483670" r:id="rId7"/>
    <p:sldLayoutId id="2147483661" r:id="rId8"/>
    <p:sldLayoutId id="2147483668" r:id="rId9"/>
    <p:sldLayoutId id="2147483669" r:id="rId10"/>
    <p:sldLayoutId id="2147483651" r:id="rId11"/>
    <p:sldLayoutId id="2147483667" r:id="rId12"/>
    <p:sldLayoutId id="2147483665" r:id="rId13"/>
    <p:sldLayoutId id="2147483664" r:id="rId14"/>
    <p:sldLayoutId id="2147483652" r:id="rId15"/>
    <p:sldLayoutId id="2147483662" r:id="rId16"/>
    <p:sldLayoutId id="2147483663" r:id="rId17"/>
    <p:sldLayoutId id="2147483666" r:id="rId18"/>
    <p:sldLayoutId id="2147483653" r:id="rId19"/>
    <p:sldLayoutId id="2147483654" r:id="rId20"/>
    <p:sldLayoutId id="2147483655" r:id="rId21"/>
    <p:sldLayoutId id="2147483656" r:id="rId22"/>
    <p:sldLayoutId id="2147483657" r:id="rId23"/>
  </p:sldLayoutIdLst>
  <p:txStyles>
    <p:titleStyle>
      <a:lvl1pPr algn="l" defTabSz="914400" rtl="0" eaLnBrk="1" latinLnBrk="0" hangingPunct="1">
        <a:lnSpc>
          <a:spcPct val="90000"/>
        </a:lnSpc>
        <a:spcBef>
          <a:spcPct val="0"/>
        </a:spcBef>
        <a:buNone/>
        <a:defRPr sz="4400" kern="1200">
          <a:solidFill>
            <a:schemeClr val="tx2"/>
          </a:solidFill>
          <a:latin typeface="Oswa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A8966CA-5E42-3621-2687-3BD109608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E77EF9D-64F6-E135-8B60-D8068914A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94602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l" defTabSz="914400" rtl="0" eaLnBrk="1" latinLnBrk="0" hangingPunct="1">
        <a:lnSpc>
          <a:spcPct val="90000"/>
        </a:lnSpc>
        <a:spcBef>
          <a:spcPct val="0"/>
        </a:spcBef>
        <a:buNone/>
        <a:defRPr sz="4400" kern="1200">
          <a:solidFill>
            <a:schemeClr val="accent4"/>
          </a:solidFill>
          <a:latin typeface="Oswa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wayfinder.earth/"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YcPBlSmFbEM" TargetMode="External"/><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customXml" Target="../ink/ink1.xml"/><Relationship Id="rId4" Type="http://schemas.openxmlformats.org/officeDocument/2006/relationships/diagramLayout" Target="../diagrams/layout1.xml"/><Relationship Id="rId9"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31228-E039-C26C-F68D-491A484342EF}"/>
              </a:ext>
            </a:extLst>
          </p:cNvPr>
          <p:cNvSpPr>
            <a:spLocks noGrp="1"/>
          </p:cNvSpPr>
          <p:nvPr>
            <p:ph type="ctrTitle"/>
          </p:nvPr>
        </p:nvSpPr>
        <p:spPr/>
        <p:txBody>
          <a:bodyPr>
            <a:normAutofit/>
          </a:bodyPr>
          <a:lstStyle/>
          <a:p>
            <a:r>
              <a:rPr lang="sv-SE" dirty="0"/>
              <a:t>Det goda livet med Upplandsbygd</a:t>
            </a:r>
          </a:p>
        </p:txBody>
      </p:sp>
      <p:sp>
        <p:nvSpPr>
          <p:cNvPr id="3" name="Underrubrik 2">
            <a:extLst>
              <a:ext uri="{FF2B5EF4-FFF2-40B4-BE49-F238E27FC236}">
                <a16:creationId xmlns:a16="http://schemas.microsoft.com/office/drawing/2014/main" id="{DD7D32F5-DC72-FCF0-6FBD-E4ECC284CCF0}"/>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070564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F833A5-828A-F30D-ECDB-06059AB0F1ED}"/>
              </a:ext>
            </a:extLst>
          </p:cNvPr>
          <p:cNvSpPr>
            <a:spLocks noGrp="1"/>
          </p:cNvSpPr>
          <p:nvPr>
            <p:ph type="title"/>
          </p:nvPr>
        </p:nvSpPr>
        <p:spPr>
          <a:xfrm>
            <a:off x="838200" y="365126"/>
            <a:ext cx="10515600" cy="866516"/>
          </a:xfrm>
        </p:spPr>
        <p:txBody>
          <a:bodyPr>
            <a:normAutofit fontScale="90000"/>
          </a:bodyPr>
          <a:lstStyle/>
          <a:p>
            <a:r>
              <a:rPr lang="sv-SE" dirty="0"/>
              <a:t>Hållbarhetsspindeln hjälper oss först och främst att</a:t>
            </a:r>
          </a:p>
        </p:txBody>
      </p:sp>
      <p:sp>
        <p:nvSpPr>
          <p:cNvPr id="3" name="Platshållare för innehåll 2">
            <a:extLst>
              <a:ext uri="{FF2B5EF4-FFF2-40B4-BE49-F238E27FC236}">
                <a16:creationId xmlns:a16="http://schemas.microsoft.com/office/drawing/2014/main" id="{CA99720E-3C2F-DB11-A71D-C520BA5FEE7D}"/>
              </a:ext>
            </a:extLst>
          </p:cNvPr>
          <p:cNvSpPr>
            <a:spLocks noGrp="1"/>
          </p:cNvSpPr>
          <p:nvPr>
            <p:ph idx="1"/>
          </p:nvPr>
        </p:nvSpPr>
        <p:spPr>
          <a:xfrm>
            <a:off x="838200" y="1436914"/>
            <a:ext cx="10515600" cy="5055960"/>
          </a:xfrm>
        </p:spPr>
        <p:txBody>
          <a:bodyPr>
            <a:normAutofit/>
          </a:bodyPr>
          <a:lstStyle/>
          <a:p>
            <a:r>
              <a:rPr lang="sv-SE" sz="4000" dirty="0"/>
              <a:t>Skapa netto-positiva projekt som ur ett helhetsperspektiv är uppbyggande och bidrar till en regenerativ utveckling.</a:t>
            </a:r>
          </a:p>
          <a:p>
            <a:pPr marL="0" indent="0">
              <a:buNone/>
            </a:pPr>
            <a:endParaRPr lang="sv-SE" sz="4000" dirty="0"/>
          </a:p>
          <a:p>
            <a:r>
              <a:rPr lang="sv-SE" sz="4000" dirty="0"/>
              <a:t>Jämför med begreppet hållbarhet där man oftast nöjer sig med att samhällets totala kapital inte minskar och där det är ok att ersätta natur med tillverkat kapital.</a:t>
            </a:r>
          </a:p>
          <a:p>
            <a:pPr marL="0" indent="0">
              <a:buNone/>
            </a:pPr>
            <a:endParaRPr lang="sv-SE" dirty="0"/>
          </a:p>
        </p:txBody>
      </p:sp>
    </p:spTree>
    <p:extLst>
      <p:ext uri="{BB962C8B-B14F-4D97-AF65-F5344CB8AC3E}">
        <p14:creationId xmlns:p14="http://schemas.microsoft.com/office/powerpoint/2010/main" val="184335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92828-7C6A-B79C-36D3-38D24342955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AC7F6A8-447E-C13F-6D7E-8FCCA63A9BA9}"/>
              </a:ext>
            </a:extLst>
          </p:cNvPr>
          <p:cNvSpPr>
            <a:spLocks noGrp="1"/>
          </p:cNvSpPr>
          <p:nvPr>
            <p:ph type="title"/>
          </p:nvPr>
        </p:nvSpPr>
        <p:spPr>
          <a:xfrm>
            <a:off x="838200" y="365126"/>
            <a:ext cx="10515600" cy="866516"/>
          </a:xfrm>
        </p:spPr>
        <p:txBody>
          <a:bodyPr>
            <a:normAutofit/>
          </a:bodyPr>
          <a:lstStyle/>
          <a:p>
            <a:r>
              <a:rPr lang="sv-SE" dirty="0"/>
              <a:t>Hållbarhetsspindeln hjälper oss också att </a:t>
            </a:r>
          </a:p>
        </p:txBody>
      </p:sp>
      <p:sp>
        <p:nvSpPr>
          <p:cNvPr id="3" name="Platshållare för innehåll 2">
            <a:extLst>
              <a:ext uri="{FF2B5EF4-FFF2-40B4-BE49-F238E27FC236}">
                <a16:creationId xmlns:a16="http://schemas.microsoft.com/office/drawing/2014/main" id="{1EF08F86-1945-531A-97CE-B2409E923114}"/>
              </a:ext>
            </a:extLst>
          </p:cNvPr>
          <p:cNvSpPr>
            <a:spLocks noGrp="1"/>
          </p:cNvSpPr>
          <p:nvPr>
            <p:ph idx="1"/>
          </p:nvPr>
        </p:nvSpPr>
        <p:spPr>
          <a:xfrm>
            <a:off x="838200" y="1436914"/>
            <a:ext cx="10515600" cy="5055960"/>
          </a:xfrm>
        </p:spPr>
        <p:txBody>
          <a:bodyPr>
            <a:normAutofit/>
          </a:bodyPr>
          <a:lstStyle/>
          <a:p>
            <a:r>
              <a:rPr lang="sv-SE" sz="3600" dirty="0"/>
              <a:t>Göra svåra avvägningar.</a:t>
            </a:r>
          </a:p>
          <a:p>
            <a:r>
              <a:rPr lang="sv-SE" sz="3600" dirty="0"/>
              <a:t>Ställa högre krav på motståndskraft och flexibilitet i alla projekt och erbjuda gemensamma villkor som genomsyrar det vi tänker, säger och gör. </a:t>
            </a:r>
          </a:p>
          <a:p>
            <a:r>
              <a:rPr lang="sv-SE" sz="3600" i="0" u="none" strike="noStrike" dirty="0">
                <a:solidFill>
                  <a:srgbClr val="000000"/>
                </a:solidFill>
                <a:effectLst/>
              </a:rPr>
              <a:t>Reflektera över frågor om produkters och tjänsters övergripande påverkan på lokal och global nivå ur ett livscykelperspektiv.</a:t>
            </a:r>
          </a:p>
          <a:p>
            <a:pPr marL="0" indent="0">
              <a:buNone/>
            </a:pPr>
            <a:endParaRPr lang="sv-SE" dirty="0"/>
          </a:p>
        </p:txBody>
      </p:sp>
    </p:spTree>
    <p:extLst>
      <p:ext uri="{BB962C8B-B14F-4D97-AF65-F5344CB8AC3E}">
        <p14:creationId xmlns:p14="http://schemas.microsoft.com/office/powerpoint/2010/main" val="243479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457934-BFFD-A66C-E036-D3A8E8B7CEC4}"/>
              </a:ext>
            </a:extLst>
          </p:cNvPr>
          <p:cNvSpPr>
            <a:spLocks noGrp="1"/>
          </p:cNvSpPr>
          <p:nvPr>
            <p:ph type="title"/>
          </p:nvPr>
        </p:nvSpPr>
        <p:spPr/>
        <p:txBody>
          <a:bodyPr/>
          <a:lstStyle/>
          <a:p>
            <a:r>
              <a:rPr lang="sv-SE" dirty="0"/>
              <a:t>Kompetensutveckling och nätverksbygge</a:t>
            </a:r>
          </a:p>
        </p:txBody>
      </p:sp>
      <p:sp>
        <p:nvSpPr>
          <p:cNvPr id="3" name="Platshållare för innehåll 2">
            <a:extLst>
              <a:ext uri="{FF2B5EF4-FFF2-40B4-BE49-F238E27FC236}">
                <a16:creationId xmlns:a16="http://schemas.microsoft.com/office/drawing/2014/main" id="{9A6C1C08-49A9-4052-32D3-C9E97613DD90}"/>
              </a:ext>
            </a:extLst>
          </p:cNvPr>
          <p:cNvSpPr>
            <a:spLocks noGrp="1"/>
          </p:cNvSpPr>
          <p:nvPr>
            <p:ph sz="half" idx="1"/>
          </p:nvPr>
        </p:nvSpPr>
        <p:spPr>
          <a:xfrm>
            <a:off x="838200" y="1436914"/>
            <a:ext cx="5181600" cy="4740049"/>
          </a:xfrm>
        </p:spPr>
        <p:txBody>
          <a:bodyPr>
            <a:normAutofit fontScale="92500" lnSpcReduction="20000"/>
          </a:bodyPr>
          <a:lstStyle/>
          <a:p>
            <a:pPr marL="514350" indent="-514350">
              <a:buFont typeface="+mj-lt"/>
              <a:buAutoNum type="arabicPeriod"/>
            </a:pPr>
            <a:r>
              <a:rPr lang="sv-SE" sz="3000" dirty="0"/>
              <a:t>Lära känna andra med liknande intressen och värderingar genom temakvällar och studiebesök. </a:t>
            </a:r>
          </a:p>
          <a:p>
            <a:pPr marL="514350" indent="-514350">
              <a:buFont typeface="+mj-lt"/>
              <a:buAutoNum type="arabicPeriod"/>
            </a:pPr>
            <a:r>
              <a:rPr lang="sv-SE" sz="3000" dirty="0"/>
              <a:t>Öka medvetenhet om att det är brådskande och viktigt att ställa om. </a:t>
            </a:r>
          </a:p>
          <a:p>
            <a:pPr marL="514350" indent="-514350">
              <a:buFont typeface="+mj-lt"/>
              <a:buAutoNum type="arabicPeriod"/>
            </a:pPr>
            <a:r>
              <a:rPr lang="sv-SE" sz="3000" dirty="0"/>
              <a:t>Roligare att göra om man gör det tillsammans med någon.</a:t>
            </a:r>
          </a:p>
          <a:p>
            <a:pPr marL="514350" indent="-514350">
              <a:buFont typeface="+mj-lt"/>
              <a:buAutoNum type="arabicPeriod"/>
            </a:pPr>
            <a:r>
              <a:rPr lang="sv-SE" sz="3000" dirty="0"/>
              <a:t>Knyter an organisationer och engagerade eldsjälar till vårt nätverk.</a:t>
            </a:r>
          </a:p>
          <a:p>
            <a:endParaRPr lang="sv-SE" sz="2800" dirty="0"/>
          </a:p>
          <a:p>
            <a:endParaRPr lang="sv-SE" dirty="0"/>
          </a:p>
        </p:txBody>
      </p:sp>
      <p:pic>
        <p:nvPicPr>
          <p:cNvPr id="7" name="Platshållare för innehåll 6">
            <a:extLst>
              <a:ext uri="{FF2B5EF4-FFF2-40B4-BE49-F238E27FC236}">
                <a16:creationId xmlns:a16="http://schemas.microsoft.com/office/drawing/2014/main" id="{00F83987-62A4-627A-D9E6-BB147E8F2758}"/>
              </a:ext>
            </a:extLst>
          </p:cNvPr>
          <p:cNvPicPr>
            <a:picLocks noGrp="1" noChangeAspect="1"/>
          </p:cNvPicPr>
          <p:nvPr>
            <p:ph sz="half" idx="2"/>
          </p:nvPr>
        </p:nvPicPr>
        <p:blipFill>
          <a:blip r:embed="rId3"/>
          <a:stretch>
            <a:fillRect/>
          </a:stretch>
        </p:blipFill>
        <p:spPr>
          <a:xfrm>
            <a:off x="6172202" y="1436914"/>
            <a:ext cx="5710618" cy="4280372"/>
          </a:xfrm>
          <a:prstGeom prst="rect">
            <a:avLst/>
          </a:prstGeom>
        </p:spPr>
      </p:pic>
    </p:spTree>
    <p:extLst>
      <p:ext uri="{BB962C8B-B14F-4D97-AF65-F5344CB8AC3E}">
        <p14:creationId xmlns:p14="http://schemas.microsoft.com/office/powerpoint/2010/main" val="79699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9824F8-0BE6-0079-0BF1-B6FFF9D8FA2E}"/>
              </a:ext>
            </a:extLst>
          </p:cNvPr>
          <p:cNvSpPr>
            <a:spLocks noGrp="1"/>
          </p:cNvSpPr>
          <p:nvPr>
            <p:ph type="title"/>
          </p:nvPr>
        </p:nvSpPr>
        <p:spPr/>
        <p:txBody>
          <a:bodyPr/>
          <a:lstStyle/>
          <a:p>
            <a:r>
              <a:rPr lang="sv-SE" dirty="0"/>
              <a:t>Framgångsfaktorer</a:t>
            </a:r>
          </a:p>
        </p:txBody>
      </p:sp>
      <p:sp>
        <p:nvSpPr>
          <p:cNvPr id="3" name="Platshållare för innehåll 2">
            <a:extLst>
              <a:ext uri="{FF2B5EF4-FFF2-40B4-BE49-F238E27FC236}">
                <a16:creationId xmlns:a16="http://schemas.microsoft.com/office/drawing/2014/main" id="{72B0B7C9-F78F-1AFF-466D-99C6FF0D16A6}"/>
              </a:ext>
            </a:extLst>
          </p:cNvPr>
          <p:cNvSpPr>
            <a:spLocks noGrp="1"/>
          </p:cNvSpPr>
          <p:nvPr>
            <p:ph idx="1"/>
          </p:nvPr>
        </p:nvSpPr>
        <p:spPr/>
        <p:txBody>
          <a:bodyPr>
            <a:normAutofit lnSpcReduction="10000"/>
          </a:bodyPr>
          <a:lstStyle/>
          <a:p>
            <a:pPr marL="742950" indent="-742950">
              <a:buFont typeface="+mj-lt"/>
              <a:buAutoNum type="arabicPeriod"/>
            </a:pPr>
            <a:r>
              <a:rPr lang="sv-SE" sz="3600" dirty="0"/>
              <a:t>För att nå stora gemensamma mål, krävs många små processer.</a:t>
            </a:r>
          </a:p>
          <a:p>
            <a:pPr marL="742950" indent="-742950">
              <a:buFont typeface="+mj-lt"/>
              <a:buAutoNum type="arabicPeriod"/>
            </a:pPr>
            <a:r>
              <a:rPr lang="sv-SE" sz="3600" dirty="0"/>
              <a:t>Nätverksbygge och kompetensutveckling genom styrelseägda projekt.</a:t>
            </a:r>
          </a:p>
          <a:p>
            <a:pPr marL="742950" indent="-742950">
              <a:buFont typeface="+mj-lt"/>
              <a:buAutoNum type="arabicPeriod"/>
            </a:pPr>
            <a:r>
              <a:rPr lang="sv-SE" sz="3600" dirty="0"/>
              <a:t>Kombination av nätverksbyggande aktiviteter och enklare och snabbare delprojekt.</a:t>
            </a:r>
          </a:p>
          <a:p>
            <a:pPr marL="742950" indent="-742950">
              <a:buFont typeface="+mj-lt"/>
              <a:buAutoNum type="arabicPeriod"/>
            </a:pPr>
            <a:r>
              <a:rPr lang="sv-SE" sz="3600" dirty="0"/>
              <a:t>Grundförutsättning: intern förankring och gemensamma utbildningsinsatser.</a:t>
            </a:r>
          </a:p>
          <a:p>
            <a:endParaRPr lang="sv-SE" dirty="0"/>
          </a:p>
        </p:txBody>
      </p:sp>
    </p:spTree>
    <p:extLst>
      <p:ext uri="{BB962C8B-B14F-4D97-AF65-F5344CB8AC3E}">
        <p14:creationId xmlns:p14="http://schemas.microsoft.com/office/powerpoint/2010/main" val="420127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A344D3E-697E-674F-8B75-C41C41B99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52841"/>
            <a:ext cx="3088737" cy="4351338"/>
          </a:xfrm>
          <a:prstGeom prst="rect">
            <a:avLst/>
          </a:prstGeom>
        </p:spPr>
      </p:pic>
      <p:grpSp>
        <p:nvGrpSpPr>
          <p:cNvPr id="16" name="Grupp 15">
            <a:extLst>
              <a:ext uri="{FF2B5EF4-FFF2-40B4-BE49-F238E27FC236}">
                <a16:creationId xmlns:a16="http://schemas.microsoft.com/office/drawing/2014/main" id="{995D6173-225F-9642-8730-36EC88883257}"/>
              </a:ext>
            </a:extLst>
          </p:cNvPr>
          <p:cNvGrpSpPr/>
          <p:nvPr/>
        </p:nvGrpSpPr>
        <p:grpSpPr>
          <a:xfrm>
            <a:off x="4479616" y="2372367"/>
            <a:ext cx="3232767" cy="3905418"/>
            <a:chOff x="4160950" y="1972157"/>
            <a:chExt cx="3232767" cy="3905418"/>
          </a:xfrm>
        </p:grpSpPr>
        <p:pic>
          <p:nvPicPr>
            <p:cNvPr id="6" name="Picture 2" descr="Havre i alléodlingen">
              <a:extLst>
                <a:ext uri="{FF2B5EF4-FFF2-40B4-BE49-F238E27FC236}">
                  <a16:creationId xmlns:a16="http://schemas.microsoft.com/office/drawing/2014/main" id="{22B5851E-3F9B-784C-BA15-AC090A9B2403}"/>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4160950" y="1972157"/>
              <a:ext cx="3232767" cy="3905418"/>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504BA7D5-1C11-5D4E-8E7C-08B1B253A430}"/>
                </a:ext>
              </a:extLst>
            </p:cNvPr>
            <p:cNvSpPr/>
            <p:nvPr/>
          </p:nvSpPr>
          <p:spPr>
            <a:xfrm>
              <a:off x="5651541" y="5435371"/>
              <a:ext cx="1673279" cy="369332"/>
            </a:xfrm>
            <a:prstGeom prst="rect">
              <a:avLst/>
            </a:prstGeom>
          </p:spPr>
          <p:txBody>
            <a:bodyPr wrap="none">
              <a:spAutoFit/>
            </a:bodyPr>
            <a:lstStyle/>
            <a:p>
              <a:pPr algn="ctr" fontAlgn="base"/>
              <a:r>
                <a:rPr lang="sv-SE" dirty="0">
                  <a:solidFill>
                    <a:schemeClr val="bg1"/>
                  </a:solidFill>
                  <a:latin typeface="inherit"/>
                </a:rPr>
                <a:t>Foto: Kjell Sjelin</a:t>
              </a:r>
            </a:p>
          </p:txBody>
        </p:sp>
      </p:grpSp>
      <p:pic>
        <p:nvPicPr>
          <p:cNvPr id="9" name="Bildobjekt 8">
            <a:extLst>
              <a:ext uri="{FF2B5EF4-FFF2-40B4-BE49-F238E27FC236}">
                <a16:creationId xmlns:a16="http://schemas.microsoft.com/office/drawing/2014/main" id="{0D30635C-0090-CD42-8B31-37A1E4C603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17361" y="2355907"/>
            <a:ext cx="3874901" cy="4067815"/>
          </a:xfrm>
          <a:prstGeom prst="rect">
            <a:avLst/>
          </a:prstGeom>
          <a:ln>
            <a:noFill/>
          </a:ln>
          <a:effectLst/>
        </p:spPr>
      </p:pic>
      <p:sp>
        <p:nvSpPr>
          <p:cNvPr id="11" name="Rubrik 1">
            <a:extLst>
              <a:ext uri="{FF2B5EF4-FFF2-40B4-BE49-F238E27FC236}">
                <a16:creationId xmlns:a16="http://schemas.microsoft.com/office/drawing/2014/main" id="{83531966-C439-4C42-88A8-C6E214083D8B}"/>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sv-SE" sz="4400" b="0" i="0" u="none" strike="noStrike" kern="1200" cap="none" spc="0" normalizeH="0" baseline="0" noProof="0" dirty="0">
                <a:ln>
                  <a:noFill/>
                </a:ln>
                <a:solidFill>
                  <a:srgbClr val="4A592B"/>
                </a:solidFill>
                <a:effectLst/>
                <a:uLnTx/>
                <a:uFillTx/>
                <a:latin typeface="Oswald" pitchFamily="2" charset="77"/>
                <a:ea typeface="+mj-ea"/>
                <a:cs typeface="+mj-cs"/>
              </a:rPr>
              <a:t>LEADER + stärker</a:t>
            </a:r>
            <a:endParaRPr lang="en-US" sz="5400" dirty="0"/>
          </a:p>
        </p:txBody>
      </p:sp>
      <p:sp>
        <p:nvSpPr>
          <p:cNvPr id="12" name="textruta 11">
            <a:extLst>
              <a:ext uri="{FF2B5EF4-FFF2-40B4-BE49-F238E27FC236}">
                <a16:creationId xmlns:a16="http://schemas.microsoft.com/office/drawing/2014/main" id="{ECBFF30C-9341-9A43-A740-487DAC88F27B}"/>
              </a:ext>
            </a:extLst>
          </p:cNvPr>
          <p:cNvSpPr txBox="1"/>
          <p:nvPr/>
        </p:nvSpPr>
        <p:spPr>
          <a:xfrm>
            <a:off x="712616" y="1229023"/>
            <a:ext cx="3339903" cy="923330"/>
          </a:xfrm>
          <a:prstGeom prst="rect">
            <a:avLst/>
          </a:prstGeom>
          <a:noFill/>
        </p:spPr>
        <p:txBody>
          <a:bodyPr wrap="square">
            <a:spAutoFit/>
          </a:bodyPr>
          <a:lstStyle/>
          <a:p>
            <a:pPr algn="ctr"/>
            <a:r>
              <a:rPr lang="sv-SE" b="1" dirty="0">
                <a:latin typeface="Roboto" panose="02000000000000000000" pitchFamily="2" charset="0"/>
                <a:ea typeface="Roboto" panose="02000000000000000000" pitchFamily="2" charset="0"/>
                <a:cs typeface="Roboto" panose="02000000000000000000" pitchFamily="2" charset="0"/>
              </a:rPr>
              <a:t>1. Motståndskraft: </a:t>
            </a:r>
          </a:p>
          <a:p>
            <a:pPr algn="ctr"/>
            <a:r>
              <a:rPr lang="sv-SE" dirty="0">
                <a:latin typeface="Roboto" panose="02000000000000000000" pitchFamily="2" charset="0"/>
                <a:ea typeface="Roboto" panose="02000000000000000000" pitchFamily="2" charset="0"/>
                <a:cs typeface="Roboto" panose="02000000000000000000" pitchFamily="2" charset="0"/>
              </a:rPr>
              <a:t>att kunna buffra förändringar och stå emot chocker</a:t>
            </a:r>
          </a:p>
        </p:txBody>
      </p:sp>
      <p:sp>
        <p:nvSpPr>
          <p:cNvPr id="13" name="textruta 12">
            <a:extLst>
              <a:ext uri="{FF2B5EF4-FFF2-40B4-BE49-F238E27FC236}">
                <a16:creationId xmlns:a16="http://schemas.microsoft.com/office/drawing/2014/main" id="{370D6FE5-BC26-474E-861D-916CD6F34EE0}"/>
              </a:ext>
            </a:extLst>
          </p:cNvPr>
          <p:cNvSpPr txBox="1"/>
          <p:nvPr/>
        </p:nvSpPr>
        <p:spPr>
          <a:xfrm>
            <a:off x="4313474" y="1229023"/>
            <a:ext cx="3565050" cy="923330"/>
          </a:xfrm>
          <a:prstGeom prst="rect">
            <a:avLst/>
          </a:prstGeom>
          <a:noFill/>
        </p:spPr>
        <p:txBody>
          <a:bodyPr wrap="square">
            <a:spAutoFit/>
          </a:bodyPr>
          <a:lstStyle/>
          <a:p>
            <a:pPr algn="ctr">
              <a:spcAft>
                <a:spcPts val="1200"/>
              </a:spcAft>
            </a:pPr>
            <a:r>
              <a:rPr lang="sv-SE" b="1" dirty="0">
                <a:latin typeface="Roboto" panose="02000000000000000000" pitchFamily="2" charset="0"/>
                <a:ea typeface="Roboto" panose="02000000000000000000" pitchFamily="2" charset="0"/>
                <a:cs typeface="Roboto" panose="02000000000000000000" pitchFamily="2" charset="0"/>
              </a:rPr>
              <a:t>2. Anpassningsförmåga: </a:t>
            </a:r>
            <a:r>
              <a:rPr lang="sv-SE" dirty="0">
                <a:latin typeface="Roboto" panose="02000000000000000000" pitchFamily="2" charset="0"/>
                <a:ea typeface="Roboto" panose="02000000000000000000" pitchFamily="2" charset="0"/>
                <a:cs typeface="Roboto" panose="02000000000000000000" pitchFamily="2" charset="0"/>
              </a:rPr>
              <a:t>kapaciteten hos människor att anpassa sig till förändring</a:t>
            </a:r>
          </a:p>
        </p:txBody>
      </p:sp>
      <p:sp>
        <p:nvSpPr>
          <p:cNvPr id="14" name="Rektangel 13">
            <a:extLst>
              <a:ext uri="{FF2B5EF4-FFF2-40B4-BE49-F238E27FC236}">
                <a16:creationId xmlns:a16="http://schemas.microsoft.com/office/drawing/2014/main" id="{78D15338-3D8D-BC44-B344-090417DA33EC}"/>
              </a:ext>
            </a:extLst>
          </p:cNvPr>
          <p:cNvSpPr/>
          <p:nvPr/>
        </p:nvSpPr>
        <p:spPr>
          <a:xfrm>
            <a:off x="7878524" y="1253629"/>
            <a:ext cx="3874901" cy="1077218"/>
          </a:xfrm>
          <a:prstGeom prst="rect">
            <a:avLst/>
          </a:prstGeom>
        </p:spPr>
        <p:txBody>
          <a:bodyPr wrap="square">
            <a:spAutoFit/>
          </a:bodyPr>
          <a:lstStyle/>
          <a:p>
            <a:pPr algn="ctr">
              <a:spcAft>
                <a:spcPts val="1200"/>
              </a:spcAft>
            </a:pPr>
            <a:r>
              <a:rPr lang="sv-SE" b="1" dirty="0">
                <a:latin typeface="Roboto" panose="02000000000000000000" pitchFamily="2" charset="0"/>
                <a:ea typeface="Roboto" panose="02000000000000000000" pitchFamily="2" charset="0"/>
                <a:cs typeface="Roboto" panose="02000000000000000000" pitchFamily="2" charset="0"/>
              </a:rPr>
              <a:t>3. Transformationsförmåga: </a:t>
            </a:r>
          </a:p>
          <a:p>
            <a:pPr algn="ctr">
              <a:spcAft>
                <a:spcPts val="1200"/>
              </a:spcAft>
            </a:pPr>
            <a:r>
              <a:rPr lang="sv-SE" dirty="0">
                <a:latin typeface="Roboto" panose="02000000000000000000" pitchFamily="2" charset="0"/>
                <a:ea typeface="Roboto" panose="02000000000000000000" pitchFamily="2" charset="0"/>
                <a:cs typeface="Roboto" panose="02000000000000000000" pitchFamily="2" charset="0"/>
              </a:rPr>
              <a:t>att kunna välja helt nya vägar och styra mot önskade framtider</a:t>
            </a:r>
          </a:p>
        </p:txBody>
      </p:sp>
      <p:sp>
        <p:nvSpPr>
          <p:cNvPr id="15" name="Rektangel 14">
            <a:extLst>
              <a:ext uri="{FF2B5EF4-FFF2-40B4-BE49-F238E27FC236}">
                <a16:creationId xmlns:a16="http://schemas.microsoft.com/office/drawing/2014/main" id="{F4504A1B-A552-3D4E-9143-29EC03F4AB06}"/>
              </a:ext>
            </a:extLst>
          </p:cNvPr>
          <p:cNvSpPr/>
          <p:nvPr/>
        </p:nvSpPr>
        <p:spPr>
          <a:xfrm>
            <a:off x="7917361" y="107992"/>
            <a:ext cx="4265326" cy="36933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Enfors</a:t>
            </a:r>
            <a:r>
              <a:rPr kumimoji="0" lang="sv-S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et al. 2018. </a:t>
            </a:r>
            <a:r>
              <a:rPr kumimoji="0" lang="sv-S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7"/>
              </a:rPr>
              <a:t>www.wayfinder.earth</a:t>
            </a:r>
            <a:r>
              <a:rPr kumimoji="0" lang="sv-S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40221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96B8CC-5534-68E1-178E-DCCB6C15D45E}"/>
              </a:ext>
            </a:extLst>
          </p:cNvPr>
          <p:cNvSpPr>
            <a:spLocks noGrp="1"/>
          </p:cNvSpPr>
          <p:nvPr>
            <p:ph type="title"/>
          </p:nvPr>
        </p:nvSpPr>
        <p:spPr/>
        <p:txBody>
          <a:bodyPr>
            <a:normAutofit fontScale="90000"/>
          </a:bodyPr>
          <a:lstStyle/>
          <a:p>
            <a:r>
              <a:rPr lang="sv-SE" dirty="0"/>
              <a:t>Exempel på 100 genomförda projekt - https://upplandsbygd.se/projekt/</a:t>
            </a:r>
            <a:br>
              <a:rPr lang="sv-SE" dirty="0"/>
            </a:br>
            <a:endParaRPr lang="sv-SE" dirty="0"/>
          </a:p>
        </p:txBody>
      </p:sp>
      <p:pic>
        <p:nvPicPr>
          <p:cNvPr id="4" name="Platshållare för innehåll 3">
            <a:extLst>
              <a:ext uri="{FF2B5EF4-FFF2-40B4-BE49-F238E27FC236}">
                <a16:creationId xmlns:a16="http://schemas.microsoft.com/office/drawing/2014/main" id="{C45F16D3-CFEF-A188-E29B-CC8B0D8F1730}"/>
              </a:ext>
            </a:extLst>
          </p:cNvPr>
          <p:cNvPicPr>
            <a:picLocks noGrp="1" noChangeAspect="1"/>
          </p:cNvPicPr>
          <p:nvPr>
            <p:ph idx="1"/>
          </p:nvPr>
        </p:nvPicPr>
        <p:blipFill>
          <a:blip r:embed="rId3"/>
          <a:stretch>
            <a:fillRect/>
          </a:stretch>
        </p:blipFill>
        <p:spPr>
          <a:xfrm>
            <a:off x="1743078" y="1474213"/>
            <a:ext cx="8705843" cy="5018662"/>
          </a:xfrm>
          <a:prstGeom prst="rect">
            <a:avLst/>
          </a:prstGeom>
        </p:spPr>
      </p:pic>
    </p:spTree>
    <p:extLst>
      <p:ext uri="{BB962C8B-B14F-4D97-AF65-F5344CB8AC3E}">
        <p14:creationId xmlns:p14="http://schemas.microsoft.com/office/powerpoint/2010/main" val="183950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F221-45B2-D75A-E221-ADC84CDEF415}"/>
              </a:ext>
            </a:extLst>
          </p:cNvPr>
          <p:cNvSpPr>
            <a:spLocks noGrp="1"/>
          </p:cNvSpPr>
          <p:nvPr>
            <p:ph type="title"/>
          </p:nvPr>
        </p:nvSpPr>
        <p:spPr/>
        <p:txBody>
          <a:bodyPr/>
          <a:lstStyle/>
          <a:p>
            <a:r>
              <a:rPr lang="sv-SE" dirty="0"/>
              <a:t>Lärdomar och nästa steg</a:t>
            </a:r>
          </a:p>
        </p:txBody>
      </p:sp>
      <p:sp>
        <p:nvSpPr>
          <p:cNvPr id="3" name="Platshållare för innehåll 2">
            <a:extLst>
              <a:ext uri="{FF2B5EF4-FFF2-40B4-BE49-F238E27FC236}">
                <a16:creationId xmlns:a16="http://schemas.microsoft.com/office/drawing/2014/main" id="{08A494D1-6837-A270-19B4-944BEFE6838C}"/>
              </a:ext>
            </a:extLst>
          </p:cNvPr>
          <p:cNvSpPr>
            <a:spLocks noGrp="1"/>
          </p:cNvSpPr>
          <p:nvPr>
            <p:ph idx="1"/>
          </p:nvPr>
        </p:nvSpPr>
        <p:spPr/>
        <p:txBody>
          <a:bodyPr>
            <a:normAutofit fontScale="92500" lnSpcReduction="10000"/>
          </a:bodyPr>
          <a:lstStyle/>
          <a:p>
            <a:r>
              <a:rPr lang="sv-SE" sz="2800" dirty="0"/>
              <a:t>Fortsätta den intern förankringen och gemensamma utbildningsinsatser.</a:t>
            </a:r>
          </a:p>
          <a:p>
            <a:endParaRPr lang="sv-SE" sz="2800" dirty="0"/>
          </a:p>
          <a:p>
            <a:r>
              <a:rPr lang="sv-SE" sz="2800" dirty="0"/>
              <a:t>Att processleda nätverk och bygga nätverket starkare och med fler aktörer. </a:t>
            </a:r>
            <a:br>
              <a:rPr lang="sv-SE" sz="2800" dirty="0"/>
            </a:br>
            <a:endParaRPr lang="sv-SE" sz="2800" dirty="0"/>
          </a:p>
          <a:p>
            <a:r>
              <a:rPr lang="sv-SE" sz="2800" dirty="0"/>
              <a:t>Stärka mervärdet av medlemskap och nätverksdeltagande.</a:t>
            </a:r>
            <a:br>
              <a:rPr lang="sv-SE" sz="2800" dirty="0"/>
            </a:br>
            <a:endParaRPr lang="sv-SE" sz="2800" dirty="0"/>
          </a:p>
          <a:p>
            <a:r>
              <a:rPr lang="sv-SE" sz="2800" dirty="0"/>
              <a:t>Kommunicera och förankra konceptet det goda livet och hur vi arbetar med: </a:t>
            </a:r>
          </a:p>
          <a:p>
            <a:pPr marL="0" indent="0">
              <a:buNone/>
            </a:pPr>
            <a:r>
              <a:rPr lang="sv-SE" sz="2800" dirty="0"/>
              <a:t>	</a:t>
            </a:r>
            <a:r>
              <a:rPr lang="sv-SE" sz="2800" i="1" dirty="0"/>
              <a:t>- regenerativ lokalt ledd utveckling.</a:t>
            </a:r>
          </a:p>
          <a:p>
            <a:pPr marL="0" indent="0">
              <a:buNone/>
            </a:pPr>
            <a:endParaRPr lang="sv-SE" dirty="0"/>
          </a:p>
          <a:p>
            <a:endParaRPr lang="sv-SE" dirty="0"/>
          </a:p>
        </p:txBody>
      </p:sp>
    </p:spTree>
    <p:extLst>
      <p:ext uri="{BB962C8B-B14F-4D97-AF65-F5344CB8AC3E}">
        <p14:creationId xmlns:p14="http://schemas.microsoft.com/office/powerpoint/2010/main" val="48128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798213-6AB5-FADB-829F-C227766F0BF2}"/>
              </a:ext>
            </a:extLst>
          </p:cNvPr>
          <p:cNvSpPr>
            <a:spLocks noGrp="1"/>
          </p:cNvSpPr>
          <p:nvPr>
            <p:ph type="title"/>
          </p:nvPr>
        </p:nvSpPr>
        <p:spPr>
          <a:xfrm>
            <a:off x="625065" y="246383"/>
            <a:ext cx="9238129" cy="1325563"/>
          </a:xfrm>
        </p:spPr>
        <p:txBody>
          <a:bodyPr vert="horz" lIns="91440" tIns="45720" rIns="91440" bIns="45720" rtlCol="0" anchor="ctr">
            <a:normAutofit/>
          </a:bodyPr>
          <a:lstStyle/>
          <a:p>
            <a:r>
              <a:rPr lang="sv-SE" dirty="0">
                <a:solidFill>
                  <a:srgbClr val="4A592B"/>
                </a:solidFill>
                <a:latin typeface="Oswald Medium" pitchFamily="2" charset="77"/>
              </a:rPr>
              <a:t>Hur kan du engagera dig?</a:t>
            </a:r>
            <a:endParaRPr lang="sv-SE" dirty="0">
              <a:latin typeface="Oswald Medium" pitchFamily="2" charset="77"/>
            </a:endParaRPr>
          </a:p>
        </p:txBody>
      </p:sp>
      <p:sp>
        <p:nvSpPr>
          <p:cNvPr id="3" name="Platshållare för innehåll 2">
            <a:extLst>
              <a:ext uri="{FF2B5EF4-FFF2-40B4-BE49-F238E27FC236}">
                <a16:creationId xmlns:a16="http://schemas.microsoft.com/office/drawing/2014/main" id="{E0837AA8-237D-51A5-6EAA-BFB6DFFE9A40}"/>
              </a:ext>
            </a:extLst>
          </p:cNvPr>
          <p:cNvSpPr>
            <a:spLocks noGrp="1"/>
          </p:cNvSpPr>
          <p:nvPr>
            <p:ph idx="1"/>
          </p:nvPr>
        </p:nvSpPr>
        <p:spPr>
          <a:xfrm>
            <a:off x="625064" y="1571945"/>
            <a:ext cx="8789039" cy="5039671"/>
          </a:xfrm>
        </p:spPr>
        <p:txBody>
          <a:bodyPr>
            <a:normAutofit/>
          </a:bodyPr>
          <a:lstStyle/>
          <a:p>
            <a:pPr marL="0" indent="0">
              <a:lnSpc>
                <a:spcPct val="110000"/>
              </a:lnSpc>
              <a:buNone/>
            </a:pPr>
            <a:endParaRPr lang="sv-SE" dirty="0">
              <a:solidFill>
                <a:srgbClr val="000000"/>
              </a:solidFill>
              <a:latin typeface="Roboto" panose="02000000000000000000" pitchFamily="2" charset="0"/>
              <a:ea typeface="Roboto" panose="02000000000000000000" pitchFamily="2" charset="0"/>
            </a:endParaRPr>
          </a:p>
          <a:p>
            <a:pPr>
              <a:lnSpc>
                <a:spcPct val="110000"/>
              </a:lnSpc>
            </a:pPr>
            <a:r>
              <a:rPr lang="sv-SE" b="0" i="0" u="none" strike="noStrike" dirty="0">
                <a:solidFill>
                  <a:srgbClr val="000000"/>
                </a:solidFill>
                <a:effectLst/>
                <a:latin typeface="Roboto" panose="02000000000000000000" pitchFamily="2" charset="0"/>
                <a:ea typeface="Roboto" panose="02000000000000000000" pitchFamily="2" charset="0"/>
              </a:rPr>
              <a:t>Håll dig informerad:</a:t>
            </a:r>
          </a:p>
          <a:p>
            <a:pPr lvl="1">
              <a:lnSpc>
                <a:spcPct val="110000"/>
              </a:lnSpc>
            </a:pPr>
            <a:r>
              <a:rPr lang="sv-SE" b="0" i="0" u="none" strike="noStrike" dirty="0">
                <a:solidFill>
                  <a:srgbClr val="000000"/>
                </a:solidFill>
                <a:effectLst/>
                <a:latin typeface="Roboto" panose="02000000000000000000" pitchFamily="2" charset="0"/>
                <a:ea typeface="Roboto" panose="02000000000000000000" pitchFamily="2" charset="0"/>
              </a:rPr>
              <a:t>Bli medlem och/eller gå med i vårt nätverk och få vårt nyhetsbrev: upplandsbygd.se/engagera-dig/</a:t>
            </a:r>
          </a:p>
          <a:p>
            <a:pPr lvl="1">
              <a:lnSpc>
                <a:spcPct val="110000"/>
              </a:lnSpc>
            </a:pPr>
            <a:r>
              <a:rPr lang="sv-SE" dirty="0">
                <a:solidFill>
                  <a:srgbClr val="000000"/>
                </a:solidFill>
              </a:rPr>
              <a:t>Läs mer på vår hemsida: upplandsbygd.se </a:t>
            </a:r>
          </a:p>
          <a:p>
            <a:pPr lvl="1">
              <a:lnSpc>
                <a:spcPct val="110000"/>
              </a:lnSpc>
            </a:pPr>
            <a:r>
              <a:rPr lang="sv-SE" dirty="0">
                <a:solidFill>
                  <a:srgbClr val="000000"/>
                </a:solidFill>
                <a:latin typeface="Roboto" panose="02000000000000000000" pitchFamily="2" charset="0"/>
                <a:ea typeface="Roboto" panose="02000000000000000000" pitchFamily="2" charset="0"/>
              </a:rPr>
              <a:t>F</a:t>
            </a:r>
            <a:r>
              <a:rPr lang="sv-SE" b="0" i="0" u="none" strike="noStrike" dirty="0">
                <a:solidFill>
                  <a:srgbClr val="000000"/>
                </a:solidFill>
                <a:effectLst/>
                <a:latin typeface="Roboto" panose="02000000000000000000" pitchFamily="2" charset="0"/>
                <a:ea typeface="Roboto" panose="02000000000000000000" pitchFamily="2" charset="0"/>
              </a:rPr>
              <a:t>ölj oss på </a:t>
            </a:r>
            <a:r>
              <a:rPr lang="sv-SE" dirty="0">
                <a:solidFill>
                  <a:srgbClr val="000000"/>
                </a:solidFill>
              </a:rPr>
              <a:t>LinkedIn</a:t>
            </a:r>
            <a:r>
              <a:rPr lang="sv-SE" b="0" i="0" u="none" strike="noStrike" dirty="0">
                <a:solidFill>
                  <a:srgbClr val="000000"/>
                </a:solidFill>
                <a:effectLst/>
                <a:latin typeface="Roboto" panose="02000000000000000000" pitchFamily="2" charset="0"/>
                <a:ea typeface="Roboto" panose="02000000000000000000" pitchFamily="2" charset="0"/>
              </a:rPr>
              <a:t>: linkedin.com/company/upplandsbygd-lokalt-ledd-utveckling/</a:t>
            </a:r>
          </a:p>
          <a:p>
            <a:pPr marL="0" indent="0" algn="l">
              <a:lnSpc>
                <a:spcPct val="110000"/>
              </a:lnSpc>
              <a:buNone/>
            </a:pPr>
            <a:endParaRPr lang="sv-SE" b="0" i="0" u="none" strike="noStrike" dirty="0">
              <a:solidFill>
                <a:srgbClr val="000000"/>
              </a:solidFill>
              <a:effectLst/>
              <a:latin typeface="Roboto" panose="02000000000000000000" pitchFamily="2" charset="0"/>
              <a:ea typeface="Roboto" panose="02000000000000000000" pitchFamily="2" charset="0"/>
            </a:endParaRPr>
          </a:p>
        </p:txBody>
      </p:sp>
      <p:pic>
        <p:nvPicPr>
          <p:cNvPr id="5" name="Bildobjekt 4" descr="En bild som visar text, vektorgrafik&#10;&#10;Automatiskt genererad beskrivning">
            <a:extLst>
              <a:ext uri="{FF2B5EF4-FFF2-40B4-BE49-F238E27FC236}">
                <a16:creationId xmlns:a16="http://schemas.microsoft.com/office/drawing/2014/main" id="{B4072744-86E9-1748-3C02-23F53D08A9A2}"/>
              </a:ext>
            </a:extLst>
          </p:cNvPr>
          <p:cNvPicPr>
            <a:picLocks noChangeAspect="1"/>
          </p:cNvPicPr>
          <p:nvPr/>
        </p:nvPicPr>
        <p:blipFill>
          <a:blip r:embed="rId3"/>
          <a:stretch>
            <a:fillRect/>
          </a:stretch>
        </p:blipFill>
        <p:spPr>
          <a:xfrm>
            <a:off x="9222688" y="1837597"/>
            <a:ext cx="3578912" cy="4774019"/>
          </a:xfrm>
          <a:prstGeom prst="rect">
            <a:avLst/>
          </a:prstGeom>
        </p:spPr>
      </p:pic>
      <p:pic>
        <p:nvPicPr>
          <p:cNvPr id="7" name="Bildobjekt 6">
            <a:extLst>
              <a:ext uri="{FF2B5EF4-FFF2-40B4-BE49-F238E27FC236}">
                <a16:creationId xmlns:a16="http://schemas.microsoft.com/office/drawing/2014/main" id="{FC38C018-B458-8BE2-2AD5-DB940A42A6D8}"/>
              </a:ext>
            </a:extLst>
          </p:cNvPr>
          <p:cNvPicPr>
            <a:picLocks noChangeAspect="1"/>
          </p:cNvPicPr>
          <p:nvPr/>
        </p:nvPicPr>
        <p:blipFill>
          <a:blip r:embed="rId4"/>
          <a:stretch>
            <a:fillRect/>
          </a:stretch>
        </p:blipFill>
        <p:spPr>
          <a:xfrm>
            <a:off x="5776880" y="3662133"/>
            <a:ext cx="4734504" cy="3247844"/>
          </a:xfrm>
          <a:prstGeom prst="rect">
            <a:avLst/>
          </a:prstGeom>
        </p:spPr>
      </p:pic>
    </p:spTree>
    <p:extLst>
      <p:ext uri="{BB962C8B-B14F-4D97-AF65-F5344CB8AC3E}">
        <p14:creationId xmlns:p14="http://schemas.microsoft.com/office/powerpoint/2010/main" val="3530691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7A2F3E-7764-1895-A710-5612BFF142CA}"/>
              </a:ext>
            </a:extLst>
          </p:cNvPr>
          <p:cNvSpPr>
            <a:spLocks noGrp="1"/>
          </p:cNvSpPr>
          <p:nvPr>
            <p:ph type="ctrTitle"/>
          </p:nvPr>
        </p:nvSpPr>
        <p:spPr>
          <a:xfrm>
            <a:off x="378955" y="1986280"/>
            <a:ext cx="3836391" cy="2153920"/>
          </a:xfrm>
        </p:spPr>
        <p:txBody>
          <a:bodyPr>
            <a:normAutofit/>
          </a:bodyPr>
          <a:lstStyle/>
          <a:p>
            <a:r>
              <a:rPr lang="sv-SE" dirty="0">
                <a:solidFill>
                  <a:srgbClr val="4A592B"/>
                </a:solidFill>
                <a:latin typeface="Oswald Medium" pitchFamily="2" charset="77"/>
              </a:rPr>
              <a:t>Tack</a:t>
            </a:r>
          </a:p>
        </p:txBody>
      </p:sp>
      <p:sp>
        <p:nvSpPr>
          <p:cNvPr id="3" name="Underrubrik 2">
            <a:extLst>
              <a:ext uri="{FF2B5EF4-FFF2-40B4-BE49-F238E27FC236}">
                <a16:creationId xmlns:a16="http://schemas.microsoft.com/office/drawing/2014/main" id="{C306769C-73E2-30B2-3375-9E8840FEA802}"/>
              </a:ext>
            </a:extLst>
          </p:cNvPr>
          <p:cNvSpPr>
            <a:spLocks noGrp="1"/>
          </p:cNvSpPr>
          <p:nvPr>
            <p:ph type="subTitle" idx="1"/>
          </p:nvPr>
        </p:nvSpPr>
        <p:spPr>
          <a:xfrm>
            <a:off x="2297151" y="5171902"/>
            <a:ext cx="7292898" cy="1438033"/>
          </a:xfrm>
        </p:spPr>
        <p:txBody>
          <a:bodyPr>
            <a:normAutofit/>
          </a:bodyPr>
          <a:lstStyle/>
          <a:p>
            <a:endParaRPr lang="sv-SE" dirty="0">
              <a:solidFill>
                <a:srgbClr val="4A592B"/>
              </a:solidFill>
              <a:latin typeface="Roboto" panose="02000000000000000000" pitchFamily="2" charset="0"/>
              <a:ea typeface="Roboto" panose="02000000000000000000" pitchFamily="2" charset="0"/>
            </a:endParaRPr>
          </a:p>
        </p:txBody>
      </p:sp>
      <p:pic>
        <p:nvPicPr>
          <p:cNvPr id="4" name="Bildobjekt 3">
            <a:extLst>
              <a:ext uri="{FF2B5EF4-FFF2-40B4-BE49-F238E27FC236}">
                <a16:creationId xmlns:a16="http://schemas.microsoft.com/office/drawing/2014/main" id="{E3D29A67-C2FF-248A-3A41-9AE267DA1754}"/>
              </a:ext>
            </a:extLst>
          </p:cNvPr>
          <p:cNvPicPr>
            <a:picLocks noChangeAspect="1"/>
          </p:cNvPicPr>
          <p:nvPr/>
        </p:nvPicPr>
        <p:blipFill>
          <a:blip r:embed="rId3"/>
          <a:stretch>
            <a:fillRect/>
          </a:stretch>
        </p:blipFill>
        <p:spPr>
          <a:xfrm>
            <a:off x="4781060" y="0"/>
            <a:ext cx="7410940" cy="5845351"/>
          </a:xfrm>
          <a:prstGeom prst="rect">
            <a:avLst/>
          </a:prstGeom>
        </p:spPr>
      </p:pic>
    </p:spTree>
    <p:extLst>
      <p:ext uri="{BB962C8B-B14F-4D97-AF65-F5344CB8AC3E}">
        <p14:creationId xmlns:p14="http://schemas.microsoft.com/office/powerpoint/2010/main" val="2583729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430A38B9-A8DB-D7C0-5BF9-BEC14F7E215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rgbClr val="4A592B"/>
                </a:solidFill>
                <a:latin typeface="Oswald Medium" pitchFamily="2" charset="77"/>
              </a:rPr>
              <a:t>Vad är Leader-metoden?             Var?</a:t>
            </a:r>
          </a:p>
        </p:txBody>
      </p:sp>
      <p:pic>
        <p:nvPicPr>
          <p:cNvPr id="19" name="Bildobjekt 18">
            <a:extLst>
              <a:ext uri="{FF2B5EF4-FFF2-40B4-BE49-F238E27FC236}">
                <a16:creationId xmlns:a16="http://schemas.microsoft.com/office/drawing/2014/main" id="{69F1F287-B84F-6AB7-F427-936625851A5E}"/>
              </a:ext>
            </a:extLst>
          </p:cNvPr>
          <p:cNvPicPr>
            <a:picLocks noChangeAspect="1"/>
          </p:cNvPicPr>
          <p:nvPr/>
        </p:nvPicPr>
        <p:blipFill>
          <a:blip r:embed="rId3"/>
          <a:stretch>
            <a:fillRect/>
          </a:stretch>
        </p:blipFill>
        <p:spPr>
          <a:xfrm>
            <a:off x="6339840" y="285631"/>
            <a:ext cx="1478984" cy="1325563"/>
          </a:xfrm>
          <a:prstGeom prst="rect">
            <a:avLst/>
          </a:prstGeom>
        </p:spPr>
      </p:pic>
      <p:pic>
        <p:nvPicPr>
          <p:cNvPr id="2" name="Bildobjekt 1">
            <a:extLst>
              <a:ext uri="{FF2B5EF4-FFF2-40B4-BE49-F238E27FC236}">
                <a16:creationId xmlns:a16="http://schemas.microsoft.com/office/drawing/2014/main" id="{13892375-0F84-E790-A75C-CEE2891F7C45}"/>
              </a:ext>
            </a:extLst>
          </p:cNvPr>
          <p:cNvPicPr>
            <a:picLocks noChangeAspect="1"/>
          </p:cNvPicPr>
          <p:nvPr/>
        </p:nvPicPr>
        <p:blipFill>
          <a:blip r:embed="rId4"/>
          <a:stretch>
            <a:fillRect/>
          </a:stretch>
        </p:blipFill>
        <p:spPr>
          <a:xfrm>
            <a:off x="8000138" y="1770182"/>
            <a:ext cx="3699373" cy="4044315"/>
          </a:xfrm>
          <a:prstGeom prst="rect">
            <a:avLst/>
          </a:prstGeom>
        </p:spPr>
      </p:pic>
      <p:pic>
        <p:nvPicPr>
          <p:cNvPr id="8" name="Platshållare för innehåll 7">
            <a:extLst>
              <a:ext uri="{FF2B5EF4-FFF2-40B4-BE49-F238E27FC236}">
                <a16:creationId xmlns:a16="http://schemas.microsoft.com/office/drawing/2014/main" id="{2F4837B2-57A2-6F7F-BBA3-74602D1A754D}"/>
              </a:ext>
            </a:extLst>
          </p:cNvPr>
          <p:cNvPicPr>
            <a:picLocks noGrp="1" noChangeAspect="1"/>
          </p:cNvPicPr>
          <p:nvPr>
            <p:ph idx="1"/>
          </p:nvPr>
        </p:nvPicPr>
        <p:blipFill>
          <a:blip r:embed="rId5"/>
          <a:stretch>
            <a:fillRect/>
          </a:stretch>
        </p:blipFill>
        <p:spPr>
          <a:xfrm>
            <a:off x="0" y="1770182"/>
            <a:ext cx="7951917" cy="4351338"/>
          </a:xfrm>
        </p:spPr>
      </p:pic>
    </p:spTree>
    <p:extLst>
      <p:ext uri="{BB962C8B-B14F-4D97-AF65-F5344CB8AC3E}">
        <p14:creationId xmlns:p14="http://schemas.microsoft.com/office/powerpoint/2010/main" val="259094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6B281F6A-297E-9DB3-3E97-977C400C22D4}"/>
              </a:ext>
            </a:extLst>
          </p:cNvPr>
          <p:cNvPicPr>
            <a:picLocks noGrp="1" noChangeAspect="1"/>
          </p:cNvPicPr>
          <p:nvPr>
            <p:ph idx="1"/>
          </p:nvPr>
        </p:nvPicPr>
        <p:blipFill>
          <a:blip r:embed="rId3">
            <a:alphaModFix amt="70000"/>
            <a:extLst>
              <a:ext uri="{28A0092B-C50C-407E-A947-70E740481C1C}">
                <a14:useLocalDpi xmlns:a14="http://schemas.microsoft.com/office/drawing/2010/main"/>
              </a:ext>
            </a:extLst>
          </a:blip>
          <a:stretch>
            <a:fillRect/>
          </a:stretch>
        </p:blipFill>
        <p:spPr>
          <a:xfrm>
            <a:off x="1" y="1759"/>
            <a:ext cx="12192000" cy="6856241"/>
          </a:xfrm>
        </p:spPr>
      </p:pic>
      <p:sp>
        <p:nvSpPr>
          <p:cNvPr id="2" name="Rubrik 1">
            <a:extLst>
              <a:ext uri="{FF2B5EF4-FFF2-40B4-BE49-F238E27FC236}">
                <a16:creationId xmlns:a16="http://schemas.microsoft.com/office/drawing/2014/main" id="{DC40AA2C-CAD9-5480-1CFB-CE00F3E6CA1D}"/>
              </a:ext>
            </a:extLst>
          </p:cNvPr>
          <p:cNvSpPr>
            <a:spLocks noGrp="1"/>
          </p:cNvSpPr>
          <p:nvPr>
            <p:ph type="title"/>
          </p:nvPr>
        </p:nvSpPr>
        <p:spPr>
          <a:xfrm>
            <a:off x="838200" y="365125"/>
            <a:ext cx="5616388" cy="1020763"/>
          </a:xfrm>
          <a:solidFill>
            <a:srgbClr val="D3E0DE">
              <a:alpha val="80000"/>
            </a:srgbClr>
          </a:solidFill>
        </p:spPr>
        <p:txBody>
          <a:bodyPr vert="horz" lIns="91440" tIns="45720" rIns="91440" bIns="45720" rtlCol="0" anchor="ctr">
            <a:normAutofit/>
          </a:bodyPr>
          <a:lstStyle/>
          <a:p>
            <a:r>
              <a:rPr lang="sv-SE" dirty="0">
                <a:solidFill>
                  <a:srgbClr val="4A592B"/>
                </a:solidFill>
                <a:latin typeface="Oswald Medium" pitchFamily="2" charset="77"/>
              </a:rPr>
              <a:t>Vår strategi</a:t>
            </a:r>
          </a:p>
        </p:txBody>
      </p:sp>
      <p:sp>
        <p:nvSpPr>
          <p:cNvPr id="3" name="Platshållare för innehåll 2">
            <a:extLst>
              <a:ext uri="{FF2B5EF4-FFF2-40B4-BE49-F238E27FC236}">
                <a16:creationId xmlns:a16="http://schemas.microsoft.com/office/drawing/2014/main" id="{6D4C31D4-CC17-B671-DFB8-C735AB18ADE8}"/>
              </a:ext>
            </a:extLst>
          </p:cNvPr>
          <p:cNvSpPr txBox="1">
            <a:spLocks/>
          </p:cNvSpPr>
          <p:nvPr/>
        </p:nvSpPr>
        <p:spPr>
          <a:xfrm>
            <a:off x="838201" y="1749254"/>
            <a:ext cx="5616388" cy="4743621"/>
          </a:xfrm>
          <a:prstGeom prst="rect">
            <a:avLst/>
          </a:prstGeom>
          <a:solidFill>
            <a:srgbClr val="A2C17A"/>
          </a:solidFill>
        </p:spPr>
        <p:txBody>
          <a:bodyPr vert="horz" lIns="91440" tIns="45720" rIns="91440" bIns="45720" rtlCol="0" anchor="ctr">
            <a:normAutofit fontScale="92500" lnSpcReduction="20000"/>
          </a:bodyPr>
          <a:lstStyle>
            <a:defPPr>
              <a:defRPr lang="sv-SE"/>
            </a:defPPr>
            <a:lvl1pPr indent="0">
              <a:lnSpc>
                <a:spcPct val="100000"/>
              </a:lnSpc>
              <a:spcBef>
                <a:spcPts val="1000"/>
              </a:spcBef>
              <a:buFont typeface="Arial" panose="020B0604020202020204" pitchFamily="34" charset="0"/>
              <a:buNone/>
              <a:defRPr sz="2600" b="1">
                <a:latin typeface="Roboto" panose="02000000000000000000" pitchFamily="2" charset="0"/>
                <a:ea typeface="Roboto"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dirty="0"/>
              <a:t>Vision: </a:t>
            </a:r>
          </a:p>
          <a:p>
            <a:r>
              <a:rPr lang="sv-SE" sz="2000" b="0" i="1" dirty="0"/>
              <a:t>”Blomstrande och inkluderande bygder, </a:t>
            </a:r>
          </a:p>
          <a:p>
            <a:r>
              <a:rPr lang="sv-SE" sz="2000" b="0" i="1" dirty="0"/>
              <a:t>för ett gott och hållbart liv </a:t>
            </a:r>
          </a:p>
          <a:p>
            <a:r>
              <a:rPr lang="sv-SE" sz="2000" b="0" i="1" dirty="0"/>
              <a:t>där människor och idéer växer”</a:t>
            </a:r>
            <a:endParaRPr lang="sv-SE" sz="2000" dirty="0"/>
          </a:p>
          <a:p>
            <a:r>
              <a:rPr lang="sv-SE" dirty="0"/>
              <a:t>Mål: </a:t>
            </a:r>
          </a:p>
          <a:p>
            <a:r>
              <a:rPr lang="sv-SE" sz="2000" b="0" dirty="0"/>
              <a:t>1. Levande och inkluderande bygder</a:t>
            </a:r>
          </a:p>
          <a:p>
            <a:r>
              <a:rPr lang="sv-SE" sz="2000" b="0" dirty="0"/>
              <a:t>2. Nya och hållbara lösningar för lokal utveckling </a:t>
            </a:r>
          </a:p>
          <a:p>
            <a:r>
              <a:rPr lang="sv-SE" dirty="0"/>
              <a:t>Insatsområden:</a:t>
            </a:r>
          </a:p>
          <a:p>
            <a:r>
              <a:rPr lang="sv-SE" sz="2200" b="0" dirty="0"/>
              <a:t>1. Lokal ekonomi och hållbart entreprenörskap </a:t>
            </a:r>
          </a:p>
          <a:p>
            <a:r>
              <a:rPr lang="sv-SE" sz="2200" b="0" dirty="0"/>
              <a:t>2. Bygdefrämjande utveckling och stärkt gemenskap</a:t>
            </a:r>
          </a:p>
          <a:p>
            <a:r>
              <a:rPr lang="sv-SE" sz="2200" b="0" dirty="0"/>
              <a:t>3. Rikare vatten och landskap</a:t>
            </a:r>
          </a:p>
        </p:txBody>
      </p:sp>
    </p:spTree>
    <p:extLst>
      <p:ext uri="{BB962C8B-B14F-4D97-AF65-F5344CB8AC3E}">
        <p14:creationId xmlns:p14="http://schemas.microsoft.com/office/powerpoint/2010/main" val="5461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7DECEF-2A9A-CAF3-C0A2-A62A1E4D411C}"/>
              </a:ext>
            </a:extLst>
          </p:cNvPr>
          <p:cNvSpPr>
            <a:spLocks noGrp="1"/>
          </p:cNvSpPr>
          <p:nvPr>
            <p:ph type="title"/>
          </p:nvPr>
        </p:nvSpPr>
        <p:spPr/>
        <p:txBody>
          <a:bodyPr/>
          <a:lstStyle/>
          <a:p>
            <a:r>
              <a:rPr lang="sv-SE" dirty="0"/>
              <a:t>Varför gör vi det här? </a:t>
            </a:r>
            <a:br>
              <a:rPr lang="sv-SE" dirty="0"/>
            </a:br>
            <a:r>
              <a:rPr lang="sv-SE" dirty="0"/>
              <a:t>- Vi tror på det goda livet med: </a:t>
            </a:r>
          </a:p>
        </p:txBody>
      </p:sp>
      <p:pic>
        <p:nvPicPr>
          <p:cNvPr id="5" name="Platshållare för innehåll 4">
            <a:extLst>
              <a:ext uri="{FF2B5EF4-FFF2-40B4-BE49-F238E27FC236}">
                <a16:creationId xmlns:a16="http://schemas.microsoft.com/office/drawing/2014/main" id="{B2719B51-DF8B-F420-2EB2-755E120B1FFE}"/>
              </a:ext>
            </a:extLst>
          </p:cNvPr>
          <p:cNvPicPr>
            <a:picLocks noGrp="1" noChangeAspect="1"/>
          </p:cNvPicPr>
          <p:nvPr>
            <p:ph sz="half" idx="1"/>
          </p:nvPr>
        </p:nvPicPr>
        <p:blipFill>
          <a:blip r:embed="rId3"/>
          <a:stretch>
            <a:fillRect/>
          </a:stretch>
        </p:blipFill>
        <p:spPr>
          <a:xfrm>
            <a:off x="7906141" y="-594"/>
            <a:ext cx="4285859" cy="6858594"/>
          </a:xfrm>
          <a:prstGeom prst="rect">
            <a:avLst/>
          </a:prstGeom>
          <a:scene3d>
            <a:camera prst="orthographicFront">
              <a:rot lat="0" lon="10799978" rev="0"/>
            </a:camera>
            <a:lightRig rig="threePt" dir="t"/>
          </a:scene3d>
        </p:spPr>
      </p:pic>
      <p:sp>
        <p:nvSpPr>
          <p:cNvPr id="4" name="Platshållare för innehåll 3">
            <a:extLst>
              <a:ext uri="{FF2B5EF4-FFF2-40B4-BE49-F238E27FC236}">
                <a16:creationId xmlns:a16="http://schemas.microsoft.com/office/drawing/2014/main" id="{4559C22B-FDC6-29C4-A22F-B96F9FFBA725}"/>
              </a:ext>
            </a:extLst>
          </p:cNvPr>
          <p:cNvSpPr>
            <a:spLocks noGrp="1"/>
          </p:cNvSpPr>
          <p:nvPr>
            <p:ph sz="half" idx="2"/>
          </p:nvPr>
        </p:nvSpPr>
        <p:spPr>
          <a:xfrm>
            <a:off x="838200" y="2141537"/>
            <a:ext cx="5181600"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hänsyn till social rättvisa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sv-SE"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sv-SE" sz="3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hänsyn till ekonomisk rättvisa och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sv-SE"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sv-SE" sz="3200" b="0" i="0" u="none" strike="noStrike" kern="1200" cap="none" spc="0" normalizeH="0" baseline="0" noProof="0" dirty="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rPr>
              <a:t>🌳 respekt för naturen. </a:t>
            </a:r>
            <a:endParaRPr kumimoji="0" lang="sv-SE"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endParaRPr lang="sv-SE" dirty="0"/>
          </a:p>
        </p:txBody>
      </p:sp>
    </p:spTree>
    <p:extLst>
      <p:ext uri="{BB962C8B-B14F-4D97-AF65-F5344CB8AC3E}">
        <p14:creationId xmlns:p14="http://schemas.microsoft.com/office/powerpoint/2010/main" val="386770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587661-3199-9E8C-1E13-070AC6BC56EC}"/>
              </a:ext>
            </a:extLst>
          </p:cNvPr>
          <p:cNvSpPr>
            <a:spLocks noGrp="1"/>
          </p:cNvSpPr>
          <p:nvPr>
            <p:ph type="title"/>
          </p:nvPr>
        </p:nvSpPr>
        <p:spPr/>
        <p:txBody>
          <a:bodyPr/>
          <a:lstStyle/>
          <a:p>
            <a:r>
              <a:rPr lang="sv-SE" dirty="0"/>
              <a:t>Men hur kan vi bäst bidra till det goda livet?</a:t>
            </a:r>
          </a:p>
        </p:txBody>
      </p:sp>
      <p:sp>
        <p:nvSpPr>
          <p:cNvPr id="3" name="Platshållare för innehåll 2">
            <a:extLst>
              <a:ext uri="{FF2B5EF4-FFF2-40B4-BE49-F238E27FC236}">
                <a16:creationId xmlns:a16="http://schemas.microsoft.com/office/drawing/2014/main" id="{A97BD33C-3C28-6462-AFB2-2E7FBA07408E}"/>
              </a:ext>
            </a:extLst>
          </p:cNvPr>
          <p:cNvSpPr>
            <a:spLocks noGrp="1"/>
          </p:cNvSpPr>
          <p:nvPr>
            <p:ph idx="1"/>
          </p:nvPr>
        </p:nvSpPr>
        <p:spPr/>
        <p:txBody>
          <a:bodyPr/>
          <a:lstStyle/>
          <a:p>
            <a:r>
              <a:rPr lang="sv-SE" sz="2800" dirty="0"/>
              <a:t>Vi hjälper människor att mötas, för när du träffar människor du vanligtvis inte har kontakt med så kan du få oväntad hjälp på vägen.</a:t>
            </a:r>
          </a:p>
          <a:p>
            <a:r>
              <a:rPr lang="sv-SE" sz="2800" dirty="0"/>
              <a:t>Genom nya kontakter och kunskap sår vi frön till förändring.</a:t>
            </a:r>
          </a:p>
          <a:p>
            <a:r>
              <a:rPr lang="sv-SE" sz="2800" dirty="0"/>
              <a:t>Även ett litet frö kan växa och göra skillnad. </a:t>
            </a:r>
          </a:p>
          <a:p>
            <a:r>
              <a:rPr lang="sv-SE" sz="2800" dirty="0"/>
              <a:t>Tillsammans kan vi så många frön,</a:t>
            </a:r>
          </a:p>
          <a:p>
            <a:r>
              <a:rPr lang="sv-SE" sz="2800" dirty="0"/>
              <a:t>och skapa det goda livet.</a:t>
            </a:r>
          </a:p>
          <a:p>
            <a:endParaRPr lang="sv-SE" dirty="0"/>
          </a:p>
        </p:txBody>
      </p:sp>
      <p:pic>
        <p:nvPicPr>
          <p:cNvPr id="4" name="Bildobjekt 3">
            <a:extLst>
              <a:ext uri="{FF2B5EF4-FFF2-40B4-BE49-F238E27FC236}">
                <a16:creationId xmlns:a16="http://schemas.microsoft.com/office/drawing/2014/main" id="{FF6BC4B5-45EB-6C83-561F-9B2FFD962039}"/>
              </a:ext>
            </a:extLst>
          </p:cNvPr>
          <p:cNvPicPr>
            <a:picLocks noChangeAspect="1"/>
          </p:cNvPicPr>
          <p:nvPr/>
        </p:nvPicPr>
        <p:blipFill>
          <a:blip r:embed="rId3"/>
          <a:stretch>
            <a:fillRect/>
          </a:stretch>
        </p:blipFill>
        <p:spPr>
          <a:xfrm>
            <a:off x="6714342" y="3310487"/>
            <a:ext cx="4639458" cy="3182388"/>
          </a:xfrm>
          <a:prstGeom prst="rect">
            <a:avLst/>
          </a:prstGeom>
        </p:spPr>
      </p:pic>
    </p:spTree>
    <p:extLst>
      <p:ext uri="{BB962C8B-B14F-4D97-AF65-F5344CB8AC3E}">
        <p14:creationId xmlns:p14="http://schemas.microsoft.com/office/powerpoint/2010/main" val="76337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diagram, karta&#10;&#10;Automatiskt genererad beskrivning">
            <a:extLst>
              <a:ext uri="{FF2B5EF4-FFF2-40B4-BE49-F238E27FC236}">
                <a16:creationId xmlns:a16="http://schemas.microsoft.com/office/drawing/2014/main" id="{5F3C3C90-19C7-732B-684B-A0603AFF1F4B}"/>
              </a:ext>
            </a:extLst>
          </p:cNvPr>
          <p:cNvPicPr>
            <a:picLocks noChangeAspect="1"/>
          </p:cNvPicPr>
          <p:nvPr/>
        </p:nvPicPr>
        <p:blipFill>
          <a:blip r:embed="rId3"/>
          <a:stretch>
            <a:fillRect/>
          </a:stretch>
        </p:blipFill>
        <p:spPr>
          <a:xfrm>
            <a:off x="1521767" y="0"/>
            <a:ext cx="9148465" cy="6858000"/>
          </a:xfrm>
          <a:prstGeom prst="rect">
            <a:avLst/>
          </a:prstGeom>
        </p:spPr>
      </p:pic>
    </p:spTree>
    <p:extLst>
      <p:ext uri="{BB962C8B-B14F-4D97-AF65-F5344CB8AC3E}">
        <p14:creationId xmlns:p14="http://schemas.microsoft.com/office/powerpoint/2010/main" val="3267002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403220-A598-D529-14EF-FC7C2832479A}"/>
              </a:ext>
            </a:extLst>
          </p:cNvPr>
          <p:cNvSpPr>
            <a:spLocks noGrp="1"/>
          </p:cNvSpPr>
          <p:nvPr>
            <p:ph type="title"/>
          </p:nvPr>
        </p:nvSpPr>
        <p:spPr>
          <a:xfrm>
            <a:off x="838200" y="365125"/>
            <a:ext cx="10515600" cy="1986189"/>
          </a:xfrm>
        </p:spPr>
        <p:txBody>
          <a:bodyPr/>
          <a:lstStyle/>
          <a:p>
            <a:r>
              <a:rPr lang="sv-SE" dirty="0"/>
              <a:t>Spindeln bryter ner och förklarar. </a:t>
            </a:r>
            <a:br>
              <a:rPr lang="sv-SE" dirty="0"/>
            </a:br>
            <a:r>
              <a:rPr lang="sv-SE" dirty="0"/>
              <a:t>Exempel – området samspel </a:t>
            </a:r>
            <a:br>
              <a:rPr lang="sv-SE" dirty="0"/>
            </a:br>
            <a:r>
              <a:rPr lang="sv-SE" dirty="0"/>
              <a:t>genom deltagartrappan.</a:t>
            </a:r>
          </a:p>
        </p:txBody>
      </p:sp>
      <p:graphicFrame>
        <p:nvGraphicFramePr>
          <p:cNvPr id="14" name="Platshållare för innehåll 13">
            <a:extLst>
              <a:ext uri="{FF2B5EF4-FFF2-40B4-BE49-F238E27FC236}">
                <a16:creationId xmlns:a16="http://schemas.microsoft.com/office/drawing/2014/main" id="{23ECF2F6-D852-6AD9-014E-D9A2A17313A8}"/>
              </a:ext>
            </a:extLst>
          </p:cNvPr>
          <p:cNvGraphicFramePr>
            <a:graphicFrameLocks noGrp="1"/>
          </p:cNvGraphicFramePr>
          <p:nvPr>
            <p:ph idx="1"/>
          </p:nvPr>
        </p:nvGraphicFramePr>
        <p:xfrm>
          <a:off x="296883" y="1389412"/>
          <a:ext cx="11614067" cy="546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Pil: höger 14">
            <a:extLst>
              <a:ext uri="{FF2B5EF4-FFF2-40B4-BE49-F238E27FC236}">
                <a16:creationId xmlns:a16="http://schemas.microsoft.com/office/drawing/2014/main" id="{8FAA2488-1C6B-7056-7A8D-D1D1BDD3B7D2}"/>
              </a:ext>
            </a:extLst>
          </p:cNvPr>
          <p:cNvSpPr/>
          <p:nvPr/>
        </p:nvSpPr>
        <p:spPr>
          <a:xfrm rot="20836739">
            <a:off x="158409" y="2518480"/>
            <a:ext cx="11016983" cy="630880"/>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Tillitsskapande, inkluderande och lärande färdigriktning</a:t>
            </a:r>
          </a:p>
        </p:txBody>
      </p:sp>
      <p:pic>
        <p:nvPicPr>
          <p:cNvPr id="17" name="Bildobjekt 16" descr="En bild som visar text, diagram, karta&#10;&#10;Automatiskt genererad beskrivning">
            <a:hlinkClick r:id="rId8"/>
            <a:extLst>
              <a:ext uri="{FF2B5EF4-FFF2-40B4-BE49-F238E27FC236}">
                <a16:creationId xmlns:a16="http://schemas.microsoft.com/office/drawing/2014/main" id="{71C4AFA9-E4F6-5A80-030E-F6648AC28E53}"/>
              </a:ext>
            </a:extLst>
          </p:cNvPr>
          <p:cNvPicPr>
            <a:picLocks noChangeAspect="1"/>
          </p:cNvPicPr>
          <p:nvPr/>
        </p:nvPicPr>
        <p:blipFill>
          <a:blip r:embed="rId9"/>
          <a:stretch>
            <a:fillRect/>
          </a:stretch>
        </p:blipFill>
        <p:spPr>
          <a:xfrm>
            <a:off x="8267828" y="3761867"/>
            <a:ext cx="3643122" cy="2731008"/>
          </a:xfrm>
          <a:prstGeom prst="rect">
            <a:avLst/>
          </a:prstGeom>
        </p:spPr>
      </p:pic>
      <p:sp>
        <p:nvSpPr>
          <p:cNvPr id="20" name="textruta 19">
            <a:extLst>
              <a:ext uri="{FF2B5EF4-FFF2-40B4-BE49-F238E27FC236}">
                <a16:creationId xmlns:a16="http://schemas.microsoft.com/office/drawing/2014/main" id="{AE0D4C84-B864-98C9-60FC-08A89B57F48D}"/>
              </a:ext>
            </a:extLst>
          </p:cNvPr>
          <p:cNvSpPr txBox="1"/>
          <p:nvPr/>
        </p:nvSpPr>
        <p:spPr>
          <a:xfrm>
            <a:off x="7719916" y="195848"/>
            <a:ext cx="4191034" cy="338554"/>
          </a:xfrm>
          <a:prstGeom prst="rect">
            <a:avLst/>
          </a:prstGeom>
          <a:noFill/>
        </p:spPr>
        <p:txBody>
          <a:bodyPr wrap="square" rtlCol="0">
            <a:spAutoFit/>
          </a:bodyPr>
          <a:lstStyle/>
          <a:p>
            <a:r>
              <a:rPr lang="en-US" sz="1600" dirty="0"/>
              <a:t>Sherry </a:t>
            </a:r>
            <a:r>
              <a:rPr lang="en-US" sz="1600" dirty="0" err="1"/>
              <a:t>Arnstein</a:t>
            </a:r>
            <a:r>
              <a:rPr lang="en-US" sz="1600" dirty="0"/>
              <a:t>. A ladder of citizen participation</a:t>
            </a:r>
            <a:endParaRPr lang="sv-SE" sz="1600" dirty="0"/>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 name="Pennanteckning 2">
                <a:extLst>
                  <a:ext uri="{FF2B5EF4-FFF2-40B4-BE49-F238E27FC236}">
                    <a16:creationId xmlns:a16="http://schemas.microsoft.com/office/drawing/2014/main" id="{FEA9DCDA-B218-678D-77DD-B699F84ED635}"/>
                  </a:ext>
                </a:extLst>
              </p14:cNvPr>
              <p14:cNvContentPartPr/>
              <p14:nvPr/>
            </p14:nvContentPartPr>
            <p14:xfrm>
              <a:off x="10546577" y="4741820"/>
              <a:ext cx="1140480" cy="487440"/>
            </p14:xfrm>
          </p:contentPart>
        </mc:Choice>
        <mc:Fallback xmlns="">
          <p:pic>
            <p:nvPicPr>
              <p:cNvPr id="3" name="Pennanteckning 2">
                <a:extLst>
                  <a:ext uri="{FF2B5EF4-FFF2-40B4-BE49-F238E27FC236}">
                    <a16:creationId xmlns:a16="http://schemas.microsoft.com/office/drawing/2014/main" id="{FEA9DCDA-B218-678D-77DD-B699F84ED635}"/>
                  </a:ext>
                </a:extLst>
              </p:cNvPr>
              <p:cNvPicPr/>
              <p:nvPr/>
            </p:nvPicPr>
            <p:blipFill>
              <a:blip r:embed="rId11"/>
              <a:stretch>
                <a:fillRect/>
              </a:stretch>
            </p:blipFill>
            <p:spPr>
              <a:xfrm>
                <a:off x="10528937" y="4723820"/>
                <a:ext cx="1176120" cy="52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5" name="Pennanteckning 4">
                <a:extLst>
                  <a:ext uri="{FF2B5EF4-FFF2-40B4-BE49-F238E27FC236}">
                    <a16:creationId xmlns:a16="http://schemas.microsoft.com/office/drawing/2014/main" id="{B0823F4F-16F7-1C2F-BDD3-8BA88456DA75}"/>
                  </a:ext>
                </a:extLst>
              </p14:cNvPr>
              <p14:cNvContentPartPr/>
              <p14:nvPr/>
            </p14:nvContentPartPr>
            <p14:xfrm>
              <a:off x="4847777" y="1020140"/>
              <a:ext cx="2170800" cy="713520"/>
            </p14:xfrm>
          </p:contentPart>
        </mc:Choice>
        <mc:Fallback xmlns="">
          <p:pic>
            <p:nvPicPr>
              <p:cNvPr id="5" name="Pennanteckning 4">
                <a:extLst>
                  <a:ext uri="{FF2B5EF4-FFF2-40B4-BE49-F238E27FC236}">
                    <a16:creationId xmlns:a16="http://schemas.microsoft.com/office/drawing/2014/main" id="{B0823F4F-16F7-1C2F-BDD3-8BA88456DA75}"/>
                  </a:ext>
                </a:extLst>
              </p:cNvPr>
              <p:cNvPicPr/>
              <p:nvPr/>
            </p:nvPicPr>
            <p:blipFill>
              <a:blip r:embed="rId13"/>
              <a:stretch>
                <a:fillRect/>
              </a:stretch>
            </p:blipFill>
            <p:spPr>
              <a:xfrm>
                <a:off x="4830137" y="1002500"/>
                <a:ext cx="2206440" cy="749160"/>
              </a:xfrm>
              <a:prstGeom prst="rect">
                <a:avLst/>
              </a:prstGeom>
            </p:spPr>
          </p:pic>
        </mc:Fallback>
      </mc:AlternateContent>
    </p:spTree>
    <p:extLst>
      <p:ext uri="{BB962C8B-B14F-4D97-AF65-F5344CB8AC3E}">
        <p14:creationId xmlns:p14="http://schemas.microsoft.com/office/powerpoint/2010/main" val="145845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94A27A8-E055-7A77-463B-BA59C8434993}"/>
              </a:ext>
            </a:extLst>
          </p:cNvPr>
          <p:cNvPicPr>
            <a:picLocks noChangeAspect="1"/>
          </p:cNvPicPr>
          <p:nvPr/>
        </p:nvPicPr>
        <p:blipFill>
          <a:blip r:embed="rId3"/>
          <a:stretch>
            <a:fillRect/>
          </a:stretch>
        </p:blipFill>
        <p:spPr>
          <a:xfrm>
            <a:off x="1127356" y="4103256"/>
            <a:ext cx="10010821" cy="2644368"/>
          </a:xfrm>
          <a:prstGeom prst="rect">
            <a:avLst/>
          </a:prstGeom>
        </p:spPr>
      </p:pic>
      <p:pic>
        <p:nvPicPr>
          <p:cNvPr id="7" name="Bildobjekt 6">
            <a:extLst>
              <a:ext uri="{FF2B5EF4-FFF2-40B4-BE49-F238E27FC236}">
                <a16:creationId xmlns:a16="http://schemas.microsoft.com/office/drawing/2014/main" id="{BCD4B2D3-6AAD-22E1-C59D-A814FB559693}"/>
              </a:ext>
            </a:extLst>
          </p:cNvPr>
          <p:cNvPicPr>
            <a:picLocks noChangeAspect="1"/>
          </p:cNvPicPr>
          <p:nvPr/>
        </p:nvPicPr>
        <p:blipFill>
          <a:blip r:embed="rId4"/>
          <a:stretch>
            <a:fillRect/>
          </a:stretch>
        </p:blipFill>
        <p:spPr>
          <a:xfrm>
            <a:off x="943339" y="1319510"/>
            <a:ext cx="10121305" cy="2870468"/>
          </a:xfrm>
          <a:prstGeom prst="rect">
            <a:avLst/>
          </a:prstGeom>
        </p:spPr>
      </p:pic>
      <p:sp>
        <p:nvSpPr>
          <p:cNvPr id="8" name="Rubrik 7">
            <a:extLst>
              <a:ext uri="{FF2B5EF4-FFF2-40B4-BE49-F238E27FC236}">
                <a16:creationId xmlns:a16="http://schemas.microsoft.com/office/drawing/2014/main" id="{ABF23FF4-6AF3-B344-3830-A1C38032F29E}"/>
              </a:ext>
            </a:extLst>
          </p:cNvPr>
          <p:cNvSpPr>
            <a:spLocks noGrp="1"/>
          </p:cNvSpPr>
          <p:nvPr>
            <p:ph type="title"/>
          </p:nvPr>
        </p:nvSpPr>
        <p:spPr/>
        <p:txBody>
          <a:bodyPr/>
          <a:lstStyle/>
          <a:p>
            <a:r>
              <a:rPr lang="sv-SE" dirty="0"/>
              <a:t>Spindeln i urvalskriterierna</a:t>
            </a:r>
            <a:br>
              <a:rPr lang="sv-SE" dirty="0"/>
            </a:br>
            <a:endParaRPr lang="sv-SE" dirty="0"/>
          </a:p>
        </p:txBody>
      </p:sp>
    </p:spTree>
    <p:extLst>
      <p:ext uri="{BB962C8B-B14F-4D97-AF65-F5344CB8AC3E}">
        <p14:creationId xmlns:p14="http://schemas.microsoft.com/office/powerpoint/2010/main" val="268358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E90028-D8D3-DD55-6879-39D5EEB4049C}"/>
              </a:ext>
            </a:extLst>
          </p:cNvPr>
          <p:cNvSpPr>
            <a:spLocks noGrp="1"/>
          </p:cNvSpPr>
          <p:nvPr>
            <p:ph type="title"/>
          </p:nvPr>
        </p:nvSpPr>
        <p:spPr/>
        <p:txBody>
          <a:bodyPr/>
          <a:lstStyle/>
          <a:p>
            <a:r>
              <a:rPr lang="sv-SE" dirty="0"/>
              <a:t>Styrelsens spindel</a:t>
            </a:r>
            <a:br>
              <a:rPr lang="sv-SE" dirty="0"/>
            </a:br>
            <a:endParaRPr lang="sv-SE" dirty="0"/>
          </a:p>
        </p:txBody>
      </p:sp>
      <p:pic>
        <p:nvPicPr>
          <p:cNvPr id="7" name="Platshållare för innehåll 6">
            <a:extLst>
              <a:ext uri="{FF2B5EF4-FFF2-40B4-BE49-F238E27FC236}">
                <a16:creationId xmlns:a16="http://schemas.microsoft.com/office/drawing/2014/main" id="{221559A4-1117-8A2B-C083-4CFD323B2943}"/>
              </a:ext>
            </a:extLst>
          </p:cNvPr>
          <p:cNvPicPr>
            <a:picLocks noGrp="1" noChangeAspect="1"/>
          </p:cNvPicPr>
          <p:nvPr>
            <p:ph idx="1"/>
          </p:nvPr>
        </p:nvPicPr>
        <p:blipFill>
          <a:blip r:embed="rId3"/>
          <a:stretch>
            <a:fillRect/>
          </a:stretch>
        </p:blipFill>
        <p:spPr>
          <a:xfrm>
            <a:off x="5904671" y="0"/>
            <a:ext cx="6023788" cy="3555941"/>
          </a:xfrm>
        </p:spPr>
      </p:pic>
      <p:pic>
        <p:nvPicPr>
          <p:cNvPr id="9" name="Bildobjekt 8">
            <a:extLst>
              <a:ext uri="{FF2B5EF4-FFF2-40B4-BE49-F238E27FC236}">
                <a16:creationId xmlns:a16="http://schemas.microsoft.com/office/drawing/2014/main" id="{565582AB-7D93-39FF-CF0D-9C3A5D40A748}"/>
              </a:ext>
            </a:extLst>
          </p:cNvPr>
          <p:cNvPicPr>
            <a:picLocks noChangeAspect="1"/>
          </p:cNvPicPr>
          <p:nvPr/>
        </p:nvPicPr>
        <p:blipFill rotWithShape="1">
          <a:blip r:embed="rId4"/>
          <a:srcRect t="12540"/>
          <a:stretch/>
        </p:blipFill>
        <p:spPr>
          <a:xfrm>
            <a:off x="0" y="3339324"/>
            <a:ext cx="10282539" cy="3518676"/>
          </a:xfrm>
          <a:prstGeom prst="rect">
            <a:avLst/>
          </a:prstGeom>
        </p:spPr>
      </p:pic>
    </p:spTree>
    <p:extLst>
      <p:ext uri="{BB962C8B-B14F-4D97-AF65-F5344CB8AC3E}">
        <p14:creationId xmlns:p14="http://schemas.microsoft.com/office/powerpoint/2010/main" val="3506922686"/>
      </p:ext>
    </p:extLst>
  </p:cSld>
  <p:clrMapOvr>
    <a:masterClrMapping/>
  </p:clrMapOvr>
</p:sld>
</file>

<file path=ppt/theme/theme1.xml><?xml version="1.0" encoding="utf-8"?>
<a:theme xmlns:a="http://schemas.openxmlformats.org/drawingml/2006/main" name="Office-tema 2013 – 2022">
  <a:themeElements>
    <a:clrScheme name="Upplandsbygd">
      <a:dk1>
        <a:srgbClr val="000000"/>
      </a:dk1>
      <a:lt1>
        <a:srgbClr val="FFFFFF"/>
      </a:lt1>
      <a:dk2>
        <a:srgbClr val="505E32"/>
      </a:dk2>
      <a:lt2>
        <a:srgbClr val="E1E8DE"/>
      </a:lt2>
      <a:accent1>
        <a:srgbClr val="ACC280"/>
      </a:accent1>
      <a:accent2>
        <a:srgbClr val="F2B824"/>
      </a:accent2>
      <a:accent3>
        <a:srgbClr val="D67376"/>
      </a:accent3>
      <a:accent4>
        <a:srgbClr val="004769"/>
      </a:accent4>
      <a:accent5>
        <a:srgbClr val="F2C850"/>
      </a:accent5>
      <a:accent6>
        <a:srgbClr val="97AA70"/>
      </a:accent6>
      <a:hlink>
        <a:srgbClr val="005983"/>
      </a:hlink>
      <a:folHlink>
        <a:srgbClr val="BF67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tema 2013 – 2022">
  <a:themeElements>
    <a:clrScheme name="Upplandsbygd">
      <a:dk1>
        <a:srgbClr val="000000"/>
      </a:dk1>
      <a:lt1>
        <a:srgbClr val="FFFFFF"/>
      </a:lt1>
      <a:dk2>
        <a:srgbClr val="505E32"/>
      </a:dk2>
      <a:lt2>
        <a:srgbClr val="E1E8DE"/>
      </a:lt2>
      <a:accent1>
        <a:srgbClr val="ACC280"/>
      </a:accent1>
      <a:accent2>
        <a:srgbClr val="F2B824"/>
      </a:accent2>
      <a:accent3>
        <a:srgbClr val="D67376"/>
      </a:accent3>
      <a:accent4>
        <a:srgbClr val="004769"/>
      </a:accent4>
      <a:accent5>
        <a:srgbClr val="F2C850"/>
      </a:accent5>
      <a:accent6>
        <a:srgbClr val="97AA70"/>
      </a:accent6>
      <a:hlink>
        <a:srgbClr val="005983"/>
      </a:hlink>
      <a:folHlink>
        <a:srgbClr val="BF67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t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4221</TotalTime>
  <Words>2573</Words>
  <Application>Microsoft Office PowerPoint</Application>
  <PresentationFormat>Bredbild</PresentationFormat>
  <Paragraphs>260</Paragraphs>
  <Slides>18</Slides>
  <Notes>18</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18</vt:i4>
      </vt:variant>
    </vt:vector>
  </HeadingPairs>
  <TitlesOfParts>
    <vt:vector size="27" baseType="lpstr">
      <vt:lpstr>Arial</vt:lpstr>
      <vt:lpstr>Calibri</vt:lpstr>
      <vt:lpstr>inherit</vt:lpstr>
      <vt:lpstr>Oswald</vt:lpstr>
      <vt:lpstr>Oswald Medium</vt:lpstr>
      <vt:lpstr>Roboto</vt:lpstr>
      <vt:lpstr>Wingdings</vt:lpstr>
      <vt:lpstr>Office-tema 2013 – 2022</vt:lpstr>
      <vt:lpstr>1_Office-tema 2013 – 2022</vt:lpstr>
      <vt:lpstr>Det goda livet med Upplandsbygd</vt:lpstr>
      <vt:lpstr>PowerPoint-presentation</vt:lpstr>
      <vt:lpstr>Vår strategi</vt:lpstr>
      <vt:lpstr>Varför gör vi det här?  - Vi tror på det goda livet med: </vt:lpstr>
      <vt:lpstr>Men hur kan vi bäst bidra till det goda livet?</vt:lpstr>
      <vt:lpstr>PowerPoint-presentation</vt:lpstr>
      <vt:lpstr>Spindeln bryter ner och förklarar.  Exempel – området samspel  genom deltagartrappan.</vt:lpstr>
      <vt:lpstr>Spindeln i urvalskriterierna </vt:lpstr>
      <vt:lpstr>Styrelsens spindel </vt:lpstr>
      <vt:lpstr>Hållbarhetsspindeln hjälper oss först och främst att</vt:lpstr>
      <vt:lpstr>Hållbarhetsspindeln hjälper oss också att </vt:lpstr>
      <vt:lpstr>Kompetensutveckling och nätverksbygge</vt:lpstr>
      <vt:lpstr>Framgångsfaktorer</vt:lpstr>
      <vt:lpstr>PowerPoint-presentation</vt:lpstr>
      <vt:lpstr>Exempel på 100 genomförda projekt - https://upplandsbygd.se/projekt/ </vt:lpstr>
      <vt:lpstr>Lärdomar och nästa steg</vt:lpstr>
      <vt:lpstr>Hur kan du engagera dig?</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Utkast kommunikationsplan</dc:title>
  <dc:creator>Microsoft Office User</dc:creator>
  <cp:lastModifiedBy>Sven Uhlås</cp:lastModifiedBy>
  <cp:revision>415</cp:revision>
  <dcterms:created xsi:type="dcterms:W3CDTF">2022-12-20T09:49:06Z</dcterms:created>
  <dcterms:modified xsi:type="dcterms:W3CDTF">2025-09-08T13:25:11Z</dcterms:modified>
</cp:coreProperties>
</file>